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3" r:id="rId2"/>
    <p:sldId id="258" r:id="rId3"/>
    <p:sldId id="310" r:id="rId4"/>
    <p:sldId id="271" r:id="rId5"/>
    <p:sldId id="276" r:id="rId6"/>
    <p:sldId id="311" r:id="rId7"/>
    <p:sldId id="277" r:id="rId8"/>
    <p:sldId id="304" r:id="rId9"/>
    <p:sldId id="305" r:id="rId10"/>
    <p:sldId id="307" r:id="rId11"/>
    <p:sldId id="281" r:id="rId12"/>
    <p:sldId id="308" r:id="rId13"/>
    <p:sldId id="282" r:id="rId14"/>
    <p:sldId id="312" r:id="rId15"/>
    <p:sldId id="283" r:id="rId16"/>
    <p:sldId id="299" r:id="rId17"/>
    <p:sldId id="300" r:id="rId18"/>
    <p:sldId id="309" r:id="rId19"/>
    <p:sldId id="313" r:id="rId20"/>
    <p:sldId id="284" r:id="rId21"/>
    <p:sldId id="301" r:id="rId22"/>
    <p:sldId id="302" r:id="rId23"/>
    <p:sldId id="314" r:id="rId24"/>
    <p:sldId id="285" r:id="rId25"/>
    <p:sldId id="286" r:id="rId26"/>
    <p:sldId id="287" r:id="rId27"/>
    <p:sldId id="288" r:id="rId28"/>
    <p:sldId id="28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80" autoAdjust="0"/>
    <p:restoredTop sz="94660"/>
  </p:normalViewPr>
  <p:slideViewPr>
    <p:cSldViewPr snapToGrid="0">
      <p:cViewPr varScale="1">
        <p:scale>
          <a:sx n="116" d="100"/>
          <a:sy n="116" d="100"/>
        </p:scale>
        <p:origin x="-162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39F2A3-05B9-4EF7-9620-86839AAFDE00}" type="datetimeFigureOut">
              <a:rPr lang="zh-TW" altLang="en-US" smtClean="0"/>
              <a:t>2013/8/20</a:t>
            </a:fld>
            <a:endParaRPr lang="zh-TW"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98CB65-80DF-498D-94B7-44155D2A5E51}" type="slidenum">
              <a:rPr lang="zh-TW" altLang="en-US" smtClean="0"/>
              <a:t>‹#›</a:t>
            </a:fld>
            <a:endParaRPr lang="zh-TW" altLang="en-US"/>
          </a:p>
        </p:txBody>
      </p:sp>
    </p:spTree>
    <p:extLst>
      <p:ext uri="{BB962C8B-B14F-4D97-AF65-F5344CB8AC3E}">
        <p14:creationId xmlns:p14="http://schemas.microsoft.com/office/powerpoint/2010/main" val="3909080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mbria Math"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mbria Math"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Cambria Math" pitchFamily="18" charset="0"/>
              </a:defRPr>
            </a:lvl1pPr>
          </a:lstStyle>
          <a:p>
            <a:fld id="{1D8BD707-D9CF-40AE-B4C6-C98DA3205C09}" type="datetimeFigureOut">
              <a:rPr lang="en-US" smtClean="0">
                <a:ea typeface="Cambria Math" pitchFamily="18" charset="0"/>
              </a:rPr>
              <a:pPr/>
              <a:t>8/20/2013</a:t>
            </a:fld>
            <a:endParaRPr lang="en-US">
              <a:ea typeface="Cambria Math" pitchFamily="18" charset="0"/>
            </a:endParaRPr>
          </a:p>
        </p:txBody>
      </p:sp>
      <p:sp>
        <p:nvSpPr>
          <p:cNvPr id="5" name="Footer Placeholder 4"/>
          <p:cNvSpPr>
            <a:spLocks noGrp="1"/>
          </p:cNvSpPr>
          <p:nvPr>
            <p:ph type="ftr" sz="quarter" idx="11"/>
          </p:nvPr>
        </p:nvSpPr>
        <p:spPr/>
        <p:txBody>
          <a:bodyPr/>
          <a:lstStyle>
            <a:lvl1pPr>
              <a:defRPr>
                <a:latin typeface="Cambria Math" pitchFamily="18" charset="0"/>
              </a:defRPr>
            </a:lvl1pPr>
          </a:lstStyle>
          <a:p>
            <a:endParaRPr lang="en-US">
              <a:ea typeface="Cambria Math" pitchFamily="18" charset="0"/>
            </a:endParaRPr>
          </a:p>
        </p:txBody>
      </p:sp>
      <p:sp>
        <p:nvSpPr>
          <p:cNvPr id="6" name="Slide Number Placeholder 5"/>
          <p:cNvSpPr>
            <a:spLocks noGrp="1"/>
          </p:cNvSpPr>
          <p:nvPr>
            <p:ph type="sldNum" sz="quarter" idx="12"/>
          </p:nvPr>
        </p:nvSpPr>
        <p:spPr/>
        <p:txBody>
          <a:bodyPr/>
          <a:lstStyle>
            <a:lvl1pPr>
              <a:defRPr>
                <a:latin typeface="Cambria Math" pitchFamily="18" charset="0"/>
              </a:defRPr>
            </a:lvl1pPr>
          </a:lstStyle>
          <a:p>
            <a:fld id="{B6F15528-21DE-4FAA-801E-634DDDAF4B2B}" type="slidenum">
              <a:rPr lang="en-US" smtClean="0">
                <a:ea typeface="Cambria Math" pitchFamily="18" charset="0"/>
              </a:rPr>
              <a:pPr/>
              <a:t>‹#›</a:t>
            </a:fld>
            <a:endParaRPr lang="en-US">
              <a:ea typeface="Cambria Math"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mbria Math" pitchFamily="18" charset="0"/>
              </a:defRPr>
            </a:lvl1pPr>
          </a:lstStyle>
          <a:p>
            <a:fld id="{1D8BD707-D9CF-40AE-B4C6-C98DA3205C09}" type="datetimeFigureOut">
              <a:rPr lang="en-US" smtClean="0">
                <a:ea typeface="Cambria Math" pitchFamily="18" charset="0"/>
              </a:rPr>
              <a:pPr/>
              <a:t>8/20/2013</a:t>
            </a:fld>
            <a:endParaRPr lang="en-US">
              <a:ea typeface="Cambria Math"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mbria Math" pitchFamily="18" charset="0"/>
              </a:defRPr>
            </a:lvl1pPr>
          </a:lstStyle>
          <a:p>
            <a:endParaRPr lang="en-US">
              <a:ea typeface="Cambria Math"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mbria Math" pitchFamily="18" charset="0"/>
              </a:defRPr>
            </a:lvl1pPr>
          </a:lstStyle>
          <a:p>
            <a:fld id="{B6F15528-21DE-4FAA-801E-634DDDAF4B2B}" type="slidenum">
              <a:rPr lang="en-US" smtClean="0">
                <a:ea typeface="Cambria Math" pitchFamily="18" charset="0"/>
              </a:rPr>
              <a:pPr/>
              <a:t>‹#›</a:t>
            </a:fld>
            <a:endParaRPr lang="en-US">
              <a:ea typeface="Cambria Math"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Cambria Math"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mbria Math"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mbria Math"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mbria Math"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mbria Math"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mbria Math"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TW" dirty="0" smtClean="0"/>
              <a:t>BH</a:t>
            </a:r>
            <a:r>
              <a:rPr lang="zh-TW" altLang="en-US" dirty="0" smtClean="0"/>
              <a:t> </a:t>
            </a:r>
            <a:r>
              <a:rPr lang="en-US" altLang="zh-TW" dirty="0" err="1" smtClean="0"/>
              <a:t>Astrophys</a:t>
            </a:r>
            <a:r>
              <a:rPr lang="en-US" altLang="zh-TW" dirty="0" smtClean="0"/>
              <a:t>. Ch4</a:t>
            </a:r>
            <a:br>
              <a:rPr lang="en-US" altLang="zh-TW" dirty="0" smtClean="0"/>
            </a:br>
            <a:r>
              <a:rPr lang="en-US" altLang="zh-TW" dirty="0" smtClean="0"/>
              <a:t>Intermediate Mass Black Holes</a:t>
            </a:r>
            <a:endParaRPr lang="zh-TW" altLang="en-US" dirty="0"/>
          </a:p>
        </p:txBody>
      </p:sp>
      <p:sp>
        <p:nvSpPr>
          <p:cNvPr id="3" name="Subtitle 2"/>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3186256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zh-TW" dirty="0" smtClean="0"/>
              <a:t>ULXs—Early observations</a:t>
            </a:r>
            <a:endParaRPr lang="zh-TW" altLang="en-US" dirty="0"/>
          </a:p>
        </p:txBody>
      </p:sp>
      <mc:AlternateContent xmlns:mc="http://schemas.openxmlformats.org/markup-compatibility/2006" xmlns:a14="http://schemas.microsoft.com/office/drawing/2010/main">
        <mc:Choice Requires="a14">
          <p:sp>
            <p:nvSpPr>
              <p:cNvPr id="4" name="TextBox 3"/>
              <p:cNvSpPr txBox="1"/>
              <p:nvPr/>
            </p:nvSpPr>
            <p:spPr>
              <a:xfrm>
                <a:off x="576649" y="1075044"/>
                <a:ext cx="8070927" cy="369332"/>
              </a:xfrm>
              <a:prstGeom prst="rect">
                <a:avLst/>
              </a:prstGeom>
              <a:noFill/>
              <a:ln w="25400">
                <a:solidFill>
                  <a:srgbClr val="0000FF"/>
                </a:solidFill>
              </a:ln>
            </p:spPr>
            <p:txBody>
              <a:bodyPr wrap="none" rtlCol="0">
                <a:spAutoFit/>
              </a:bodyPr>
              <a:lstStyle/>
              <a:p>
                <a:r>
                  <a:rPr lang="en-US" altLang="zh-TW" dirty="0" smtClean="0">
                    <a:latin typeface="Cambria Math" pitchFamily="18" charset="0"/>
                    <a:ea typeface="Cambria Math" pitchFamily="18" charset="0"/>
                  </a:rPr>
                  <a:t>1981: </a:t>
                </a:r>
                <a:r>
                  <a:rPr lang="en-US" altLang="zh-TW" dirty="0">
                    <a:latin typeface="Cambria Math" pitchFamily="18" charset="0"/>
                    <a:ea typeface="Cambria Math" pitchFamily="18" charset="0"/>
                  </a:rPr>
                  <a:t>Several non-nuclear sources in spiral </a:t>
                </a:r>
                <a:r>
                  <a:rPr lang="en-US" altLang="zh-TW" dirty="0" smtClean="0">
                    <a:latin typeface="Cambria Math" pitchFamily="18" charset="0"/>
                    <a:ea typeface="Cambria Math" pitchFamily="18" charset="0"/>
                  </a:rPr>
                  <a:t>arm </a:t>
                </a:r>
                <a:r>
                  <a:rPr lang="en-US" altLang="zh-TW" dirty="0">
                    <a:latin typeface="Cambria Math" pitchFamily="18" charset="0"/>
                    <a:ea typeface="Cambria Math" pitchFamily="18" charset="0"/>
                  </a:rPr>
                  <a:t>with</a:t>
                </a:r>
                <a:r>
                  <a:rPr lang="en-US" altLang="zh-TW" dirty="0" smtClean="0">
                    <a:latin typeface="Cambria Math" pitchFamily="18" charset="0"/>
                    <a:ea typeface="Cambria Math" pitchFamily="18" charset="0"/>
                  </a:rPr>
                  <a:t> </a:t>
                </a:r>
                <a14:m>
                  <m:oMath xmlns:m="http://schemas.openxmlformats.org/officeDocument/2006/math">
                    <m:sSubSup>
                      <m:sSubSupPr>
                        <m:ctrlPr>
                          <a:rPr lang="en-US" altLang="zh-TW" i="1">
                            <a:latin typeface="Cambria Math"/>
                            <a:ea typeface="Cambria Math" pitchFamily="18" charset="0"/>
                          </a:rPr>
                        </m:ctrlPr>
                      </m:sSubSupPr>
                      <m:e>
                        <m:r>
                          <a:rPr lang="en-US" altLang="zh-TW" i="1">
                            <a:latin typeface="Cambria Math"/>
                            <a:ea typeface="Cambria Math" pitchFamily="18" charset="0"/>
                          </a:rPr>
                          <m:t>𝐿</m:t>
                        </m:r>
                      </m:e>
                      <m:sub>
                        <m:r>
                          <a:rPr lang="en-US" altLang="zh-TW" i="1">
                            <a:latin typeface="Cambria Math"/>
                            <a:ea typeface="Cambria Math" pitchFamily="18" charset="0"/>
                          </a:rPr>
                          <m:t>𝑋</m:t>
                        </m:r>
                      </m:sub>
                      <m:sup/>
                    </m:sSubSup>
                  </m:oMath>
                </a14:m>
                <a:r>
                  <a:rPr lang="en-US" altLang="zh-TW" dirty="0" smtClean="0">
                    <a:latin typeface="Cambria Math" pitchFamily="18" charset="0"/>
                    <a:ea typeface="Cambria Math" pitchFamily="18" charset="0"/>
                  </a:rPr>
                  <a:t>&gt;</a:t>
                </a:r>
                <a:r>
                  <a:rPr lang="en-US" altLang="zh-TW" dirty="0">
                    <a:ea typeface="Cambria Math" pitchFamily="18" charset="0"/>
                  </a:rPr>
                  <a:t> </a:t>
                </a:r>
                <a14:m>
                  <m:oMath xmlns:m="http://schemas.openxmlformats.org/officeDocument/2006/math">
                    <m:sSup>
                      <m:sSupPr>
                        <m:ctrlPr>
                          <a:rPr lang="en-US" altLang="zh-TW" i="1">
                            <a:latin typeface="Cambria Math"/>
                            <a:ea typeface="Cambria Math" pitchFamily="18" charset="0"/>
                          </a:rPr>
                        </m:ctrlPr>
                      </m:sSupPr>
                      <m:e>
                        <m:r>
                          <a:rPr lang="en-US" altLang="zh-TW" i="1">
                            <a:latin typeface="Cambria Math"/>
                            <a:ea typeface="Cambria Math" pitchFamily="18" charset="0"/>
                          </a:rPr>
                          <m:t>10</m:t>
                        </m:r>
                      </m:e>
                      <m:sup>
                        <m:r>
                          <a:rPr lang="en-US" altLang="zh-TW" i="1">
                            <a:latin typeface="Cambria Math"/>
                            <a:ea typeface="Cambria Math" pitchFamily="18" charset="0"/>
                          </a:rPr>
                          <m:t>39</m:t>
                        </m:r>
                      </m:sup>
                    </m:sSup>
                  </m:oMath>
                </a14:m>
                <a:r>
                  <a:rPr lang="en-US" altLang="zh-TW" dirty="0" smtClean="0">
                    <a:latin typeface="Cambria Math" pitchFamily="18" charset="0"/>
                    <a:ea typeface="Cambria Math" pitchFamily="18" charset="0"/>
                  </a:rPr>
                  <a:t>erg/s were found.</a:t>
                </a:r>
              </a:p>
            </p:txBody>
          </p:sp>
        </mc:Choice>
        <mc:Fallback xmlns="">
          <p:sp>
            <p:nvSpPr>
              <p:cNvPr id="4" name="TextBox 3"/>
              <p:cNvSpPr txBox="1">
                <a:spLocks noRot="1" noChangeAspect="1" noMove="1" noResize="1" noEditPoints="1" noAdjustHandles="1" noChangeArrowheads="1" noChangeShapeType="1" noTextEdit="1"/>
              </p:cNvSpPr>
              <p:nvPr/>
            </p:nvSpPr>
            <p:spPr>
              <a:xfrm>
                <a:off x="576649" y="1075044"/>
                <a:ext cx="8070927" cy="369332"/>
              </a:xfrm>
              <a:prstGeom prst="rect">
                <a:avLst/>
              </a:prstGeom>
              <a:blipFill rotWithShape="1">
                <a:blip r:embed="rId2"/>
                <a:stretch>
                  <a:fillRect l="-527" t="-7692" r="-151" b="-16923"/>
                </a:stretch>
              </a:blipFill>
              <a:ln w="25400">
                <a:solidFill>
                  <a:srgbClr val="0000FF"/>
                </a:solidFill>
              </a:ln>
            </p:spPr>
            <p:txBody>
              <a:bodyPr/>
              <a:lstStyle/>
              <a:p>
                <a:r>
                  <a:rPr lang="zh-TW" altLang="en-US">
                    <a:noFill/>
                  </a:rPr>
                  <a:t> </a:t>
                </a:r>
              </a:p>
            </p:txBody>
          </p:sp>
        </mc:Fallback>
      </mc:AlternateContent>
      <p:grpSp>
        <p:nvGrpSpPr>
          <p:cNvPr id="24" name="Group 23"/>
          <p:cNvGrpSpPr/>
          <p:nvPr/>
        </p:nvGrpSpPr>
        <p:grpSpPr>
          <a:xfrm>
            <a:off x="838200" y="1444376"/>
            <a:ext cx="3962400" cy="1291621"/>
            <a:chOff x="838200" y="1444376"/>
            <a:chExt cx="3962400" cy="1291621"/>
          </a:xfrm>
        </p:grpSpPr>
        <p:sp>
          <p:nvSpPr>
            <p:cNvPr id="8" name="TextBox 7"/>
            <p:cNvSpPr txBox="1"/>
            <p:nvPr/>
          </p:nvSpPr>
          <p:spPr>
            <a:xfrm>
              <a:off x="838200" y="1812667"/>
              <a:ext cx="3962400" cy="923330"/>
            </a:xfrm>
            <a:prstGeom prst="rect">
              <a:avLst/>
            </a:prstGeom>
            <a:noFill/>
            <a:ln w="25400">
              <a:solidFill>
                <a:srgbClr val="0000FF"/>
              </a:solidFill>
            </a:ln>
          </p:spPr>
          <p:txBody>
            <a:bodyPr wrap="square" rtlCol="0">
              <a:spAutoFit/>
            </a:bodyPr>
            <a:lstStyle/>
            <a:p>
              <a:r>
                <a:rPr lang="en-US" altLang="zh-TW" dirty="0" smtClean="0">
                  <a:latin typeface="Cambria Math" pitchFamily="18" charset="0"/>
                  <a:ea typeface="Cambria Math" pitchFamily="18" charset="0"/>
                </a:rPr>
                <a:t>1990s: ROSAT found that…</a:t>
              </a:r>
            </a:p>
            <a:p>
              <a:r>
                <a:rPr lang="en-US" altLang="zh-TW" dirty="0" smtClean="0">
                  <a:latin typeface="Cambria Math" pitchFamily="18" charset="0"/>
                  <a:ea typeface="Cambria Math" pitchFamily="18" charset="0"/>
                </a:rPr>
                <a:t>1 in every 5 galaxies had a ULX, and</a:t>
              </a:r>
            </a:p>
            <a:p>
              <a:r>
                <a:rPr lang="en-US" altLang="zh-TW" dirty="0" smtClean="0">
                  <a:latin typeface="Cambria Math" pitchFamily="18" charset="0"/>
                  <a:ea typeface="Cambria Math" pitchFamily="18" charset="0"/>
                </a:rPr>
                <a:t>5-10 in each </a:t>
              </a:r>
              <a:r>
                <a:rPr lang="en-US" altLang="zh-TW" b="1" i="1" dirty="0" smtClean="0">
                  <a:solidFill>
                    <a:srgbClr val="FF0000"/>
                  </a:solidFill>
                  <a:latin typeface="Cambria Math" pitchFamily="18" charset="0"/>
                  <a:ea typeface="Cambria Math" pitchFamily="18" charset="0"/>
                </a:rPr>
                <a:t>starburst galaxy </a:t>
              </a:r>
              <a:r>
                <a:rPr lang="en-US" altLang="zh-TW" dirty="0" smtClean="0">
                  <a:latin typeface="Cambria Math" pitchFamily="18" charset="0"/>
                  <a:ea typeface="Cambria Math" pitchFamily="18" charset="0"/>
                </a:rPr>
                <a:t>observed </a:t>
              </a:r>
            </a:p>
          </p:txBody>
        </p:sp>
        <p:cxnSp>
          <p:nvCxnSpPr>
            <p:cNvPr id="14" name="Straight Connector 13"/>
            <p:cNvCxnSpPr/>
            <p:nvPr/>
          </p:nvCxnSpPr>
          <p:spPr>
            <a:xfrm>
              <a:off x="2667000" y="1444376"/>
              <a:ext cx="0" cy="368291"/>
            </a:xfrm>
            <a:prstGeom prst="lin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029200" y="1444376"/>
            <a:ext cx="3810000" cy="1527424"/>
            <a:chOff x="5029200" y="1444376"/>
            <a:chExt cx="3810000" cy="1527424"/>
          </a:xfrm>
        </p:grpSpPr>
        <p:grpSp>
          <p:nvGrpSpPr>
            <p:cNvPr id="10" name="Group 9"/>
            <p:cNvGrpSpPr/>
            <p:nvPr/>
          </p:nvGrpSpPr>
          <p:grpSpPr>
            <a:xfrm>
              <a:off x="5029200" y="1752600"/>
              <a:ext cx="3810000" cy="1219200"/>
              <a:chOff x="5029200" y="1600200"/>
              <a:chExt cx="3810000" cy="1219200"/>
            </a:xfrm>
          </p:grpSpPr>
          <p:sp>
            <p:nvSpPr>
              <p:cNvPr id="5" name="TextBox 4"/>
              <p:cNvSpPr txBox="1"/>
              <p:nvPr/>
            </p:nvSpPr>
            <p:spPr>
              <a:xfrm>
                <a:off x="5486400" y="1752600"/>
                <a:ext cx="1732975" cy="369332"/>
              </a:xfrm>
              <a:prstGeom prst="rect">
                <a:avLst/>
              </a:prstGeom>
              <a:noFill/>
              <a:ln w="25400">
                <a:solidFill>
                  <a:srgbClr val="0000FF"/>
                </a:solidFill>
              </a:ln>
            </p:spPr>
            <p:txBody>
              <a:bodyPr wrap="none" rtlCol="0">
                <a:spAutoFit/>
              </a:bodyPr>
              <a:lstStyle/>
              <a:p>
                <a:r>
                  <a:rPr lang="en-US" altLang="zh-TW" dirty="0" smtClean="0">
                    <a:latin typeface="Cambria Math" pitchFamily="18" charset="0"/>
                    <a:ea typeface="Cambria Math" pitchFamily="18" charset="0"/>
                  </a:rPr>
                  <a:t>Single sources ?</a:t>
                </a:r>
              </a:p>
            </p:txBody>
          </p:sp>
          <p:sp>
            <p:nvSpPr>
              <p:cNvPr id="6" name="TextBox 5"/>
              <p:cNvSpPr txBox="1"/>
              <p:nvPr/>
            </p:nvSpPr>
            <p:spPr>
              <a:xfrm>
                <a:off x="7457968" y="1752600"/>
                <a:ext cx="993990" cy="369332"/>
              </a:xfrm>
              <a:prstGeom prst="rect">
                <a:avLst/>
              </a:prstGeom>
              <a:noFill/>
              <a:ln w="25400">
                <a:solidFill>
                  <a:srgbClr val="0000FF"/>
                </a:solidFill>
              </a:ln>
            </p:spPr>
            <p:txBody>
              <a:bodyPr wrap="none" rtlCol="0">
                <a:spAutoFit/>
              </a:bodyPr>
              <a:lstStyle/>
              <a:p>
                <a:r>
                  <a:rPr lang="en-US" altLang="zh-TW" dirty="0" smtClean="0">
                    <a:latin typeface="Cambria Math" pitchFamily="18" charset="0"/>
                    <a:ea typeface="Cambria Math" pitchFamily="18" charset="0"/>
                  </a:rPr>
                  <a:t>Groups?</a:t>
                </a:r>
              </a:p>
            </p:txBody>
          </p:sp>
          <p:sp>
            <p:nvSpPr>
              <p:cNvPr id="7" name="TextBox 6"/>
              <p:cNvSpPr txBox="1"/>
              <p:nvPr/>
            </p:nvSpPr>
            <p:spPr>
              <a:xfrm>
                <a:off x="5312005" y="2264381"/>
                <a:ext cx="3383033" cy="369332"/>
              </a:xfrm>
              <a:prstGeom prst="rect">
                <a:avLst/>
              </a:prstGeom>
              <a:noFill/>
              <a:ln w="25400">
                <a:solidFill>
                  <a:srgbClr val="0000FF"/>
                </a:solidFill>
              </a:ln>
            </p:spPr>
            <p:txBody>
              <a:bodyPr wrap="square" rtlCol="0">
                <a:spAutoFit/>
              </a:bodyPr>
              <a:lstStyle/>
              <a:p>
                <a:r>
                  <a:rPr lang="en-US" altLang="zh-TW" dirty="0" smtClean="0">
                    <a:latin typeface="Cambria Math" pitchFamily="18" charset="0"/>
                    <a:ea typeface="Cambria Math" pitchFamily="18" charset="0"/>
                  </a:rPr>
                  <a:t>Expanding Supernova remnants?</a:t>
                </a:r>
              </a:p>
            </p:txBody>
          </p:sp>
          <p:sp>
            <p:nvSpPr>
              <p:cNvPr id="9" name="Rectangle 8"/>
              <p:cNvSpPr/>
              <p:nvPr/>
            </p:nvSpPr>
            <p:spPr>
              <a:xfrm>
                <a:off x="5029200" y="1600200"/>
                <a:ext cx="3810000" cy="1219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cxnSp>
          <p:nvCxnSpPr>
            <p:cNvPr id="18" name="Straight Connector 17"/>
            <p:cNvCxnSpPr/>
            <p:nvPr/>
          </p:nvCxnSpPr>
          <p:spPr>
            <a:xfrm>
              <a:off x="6352887" y="1444376"/>
              <a:ext cx="0" cy="308224"/>
            </a:xfrm>
            <a:prstGeom prst="lin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4489622" y="2732978"/>
            <a:ext cx="4495800" cy="2460647"/>
            <a:chOff x="4489622" y="2732978"/>
            <a:chExt cx="4495800" cy="2460647"/>
          </a:xfrm>
        </p:grpSpPr>
        <p:sp>
          <p:nvSpPr>
            <p:cNvPr id="11" name="TextBox 10"/>
            <p:cNvSpPr txBox="1"/>
            <p:nvPr/>
          </p:nvSpPr>
          <p:spPr>
            <a:xfrm>
              <a:off x="4489622" y="3162300"/>
              <a:ext cx="4495800" cy="2031325"/>
            </a:xfrm>
            <a:prstGeom prst="rect">
              <a:avLst/>
            </a:prstGeom>
            <a:noFill/>
            <a:ln w="25400">
              <a:solidFill>
                <a:srgbClr val="0000FF"/>
              </a:solidFill>
            </a:ln>
          </p:spPr>
          <p:txBody>
            <a:bodyPr wrap="square" rtlCol="0">
              <a:spAutoFit/>
            </a:bodyPr>
            <a:lstStyle/>
            <a:p>
              <a:r>
                <a:rPr lang="en-US" altLang="zh-TW" dirty="0" smtClean="0">
                  <a:latin typeface="Cambria Math" pitchFamily="18" charset="0"/>
                  <a:ea typeface="Cambria Math" pitchFamily="18" charset="0"/>
                </a:rPr>
                <a:t>1999: using ASCA, X-1 in M82 was found to vary by up to a factor of four, confirming that this bright source was indeed a </a:t>
              </a:r>
              <a:r>
                <a:rPr lang="en-US" altLang="zh-TW" b="1" i="1" dirty="0" smtClean="0">
                  <a:latin typeface="Cambria Math" pitchFamily="18" charset="0"/>
                  <a:ea typeface="Cambria Math" pitchFamily="18" charset="0"/>
                </a:rPr>
                <a:t>single object.</a:t>
              </a:r>
            </a:p>
            <a:p>
              <a:r>
                <a:rPr lang="en-US" altLang="zh-TW" dirty="0" smtClean="0">
                  <a:latin typeface="Cambria Math" pitchFamily="18" charset="0"/>
                  <a:ea typeface="Cambria Math" pitchFamily="18" charset="0"/>
                </a:rPr>
                <a:t>*Over half of ULXs are known to be variable, ruling out the multiple source or SNR hypothesis.</a:t>
              </a:r>
            </a:p>
          </p:txBody>
        </p:sp>
        <p:cxnSp>
          <p:nvCxnSpPr>
            <p:cNvPr id="16" name="Straight Connector 15"/>
            <p:cNvCxnSpPr/>
            <p:nvPr/>
          </p:nvCxnSpPr>
          <p:spPr>
            <a:xfrm>
              <a:off x="4612112" y="2732978"/>
              <a:ext cx="0" cy="429322"/>
            </a:xfrm>
            <a:prstGeom prst="lin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6477000" y="2971800"/>
              <a:ext cx="0" cy="179315"/>
            </a:xfrm>
            <a:prstGeom prst="line">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76200" y="3151115"/>
            <a:ext cx="4267200" cy="2031325"/>
          </a:xfrm>
          <a:prstGeom prst="rect">
            <a:avLst/>
          </a:prstGeom>
          <a:noFill/>
          <a:ln w="25400">
            <a:solidFill>
              <a:srgbClr val="0000FF"/>
            </a:solidFill>
          </a:ln>
        </p:spPr>
        <p:txBody>
          <a:bodyPr wrap="square" rtlCol="0">
            <a:spAutoFit/>
          </a:bodyPr>
          <a:lstStyle/>
          <a:p>
            <a:r>
              <a:rPr lang="en-US" altLang="zh-TW" dirty="0" smtClean="0">
                <a:latin typeface="Cambria Math" pitchFamily="18" charset="0"/>
                <a:ea typeface="Cambria Math" pitchFamily="18" charset="0"/>
              </a:rPr>
              <a:t>*Whatever process ins forming these very luminous BHs is enhanced when many stars, particularly one of large mass and size, form simultaneously</a:t>
            </a:r>
            <a:r>
              <a:rPr lang="en-US" altLang="zh-TW" dirty="0">
                <a:latin typeface="Cambria Math" pitchFamily="18" charset="0"/>
                <a:ea typeface="Cambria Math" pitchFamily="18" charset="0"/>
              </a:rPr>
              <a:t>. And the production of the high-brightness X-ray sources goes away </a:t>
            </a:r>
            <a:r>
              <a:rPr lang="en-US" altLang="zh-TW" dirty="0" smtClean="0">
                <a:latin typeface="Cambria Math" pitchFamily="18" charset="0"/>
                <a:ea typeface="Cambria Math" pitchFamily="18" charset="0"/>
              </a:rPr>
              <a:t>as fast </a:t>
            </a:r>
            <a:r>
              <a:rPr lang="en-US" altLang="zh-TW" dirty="0">
                <a:latin typeface="Cambria Math" pitchFamily="18" charset="0"/>
                <a:ea typeface="Cambria Math" pitchFamily="18" charset="0"/>
              </a:rPr>
              <a:t>as the star formation subsides.</a:t>
            </a:r>
            <a:endParaRPr lang="en-US" altLang="zh-TW" dirty="0" smtClean="0">
              <a:latin typeface="Cambria Math" pitchFamily="18" charset="0"/>
              <a:ea typeface="Cambria Math" pitchFamily="18" charset="0"/>
            </a:endParaRPr>
          </a:p>
        </p:txBody>
      </p:sp>
      <p:cxnSp>
        <p:nvCxnSpPr>
          <p:cNvPr id="13" name="Straight Connector 12"/>
          <p:cNvCxnSpPr/>
          <p:nvPr/>
        </p:nvCxnSpPr>
        <p:spPr>
          <a:xfrm>
            <a:off x="2286000" y="2735997"/>
            <a:ext cx="0" cy="415118"/>
          </a:xfrm>
          <a:prstGeom prst="lin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152400" y="5182440"/>
            <a:ext cx="3733800" cy="1580489"/>
            <a:chOff x="152400" y="5182440"/>
            <a:chExt cx="3733800" cy="1580489"/>
          </a:xfrm>
        </p:grpSpPr>
        <p:sp>
          <p:nvSpPr>
            <p:cNvPr id="15" name="TextBox 14"/>
            <p:cNvSpPr txBox="1"/>
            <p:nvPr/>
          </p:nvSpPr>
          <p:spPr>
            <a:xfrm>
              <a:off x="152400" y="5562600"/>
              <a:ext cx="3733800" cy="1200329"/>
            </a:xfrm>
            <a:prstGeom prst="rect">
              <a:avLst/>
            </a:prstGeom>
            <a:noFill/>
            <a:ln w="25400">
              <a:solidFill>
                <a:srgbClr val="0000FF"/>
              </a:solidFill>
            </a:ln>
          </p:spPr>
          <p:txBody>
            <a:bodyPr wrap="square" rtlCol="0">
              <a:spAutoFit/>
            </a:bodyPr>
            <a:lstStyle/>
            <a:p>
              <a:r>
                <a:rPr lang="en-US" altLang="zh-TW" dirty="0" smtClean="0">
                  <a:latin typeface="Cambria Math" pitchFamily="18" charset="0"/>
                  <a:ea typeface="Cambria Math" pitchFamily="18" charset="0"/>
                </a:rPr>
                <a:t>Recent studies show that they don’t seem to be associated with large star clusters and in a few cases are actually HMXBs.</a:t>
              </a:r>
              <a:endParaRPr lang="zh-TW" altLang="en-US" dirty="0" smtClean="0">
                <a:latin typeface="Cambria Math" pitchFamily="18" charset="0"/>
                <a:ea typeface="Cambria Math" pitchFamily="18" charset="0"/>
              </a:endParaRPr>
            </a:p>
          </p:txBody>
        </p:sp>
        <p:cxnSp>
          <p:nvCxnSpPr>
            <p:cNvPr id="19" name="Straight Arrow Connector 18"/>
            <p:cNvCxnSpPr/>
            <p:nvPr/>
          </p:nvCxnSpPr>
          <p:spPr>
            <a:xfrm>
              <a:off x="1447800" y="5182440"/>
              <a:ext cx="0" cy="38016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4038600" y="5193628"/>
            <a:ext cx="4953000" cy="1548363"/>
            <a:chOff x="4038600" y="5193628"/>
            <a:chExt cx="4953000" cy="1548363"/>
          </a:xfrm>
        </p:grpSpPr>
        <mc:AlternateContent xmlns:mc="http://schemas.openxmlformats.org/markup-compatibility/2006" xmlns:a14="http://schemas.microsoft.com/office/drawing/2010/main">
          <mc:Choice Requires="a14">
            <p:sp>
              <p:nvSpPr>
                <p:cNvPr id="21" name="TextBox 20"/>
                <p:cNvSpPr txBox="1"/>
                <p:nvPr/>
              </p:nvSpPr>
              <p:spPr>
                <a:xfrm>
                  <a:off x="4038600" y="5535827"/>
                  <a:ext cx="4953000" cy="1206164"/>
                </a:xfrm>
                <a:prstGeom prst="rect">
                  <a:avLst/>
                </a:prstGeom>
                <a:noFill/>
                <a:ln w="25400">
                  <a:solidFill>
                    <a:srgbClr val="FF0000"/>
                  </a:solidFill>
                </a:ln>
              </p:spPr>
              <p:txBody>
                <a:bodyPr wrap="square" rtlCol="0">
                  <a:spAutoFit/>
                </a:bodyPr>
                <a:lstStyle/>
                <a:p>
                  <a:r>
                    <a:rPr lang="en-US" altLang="zh-TW" dirty="0" smtClean="0">
                      <a:latin typeface="Cambria Math" pitchFamily="18" charset="0"/>
                      <a:ea typeface="Cambria Math" pitchFamily="18" charset="0"/>
                    </a:rPr>
                    <a:t>In a 2002 simulation of star clusters, cluster center massive stars merge to form a very massive star &gt;100</a:t>
                  </a:r>
                  <a:r>
                    <a:rPr lang="en-US" altLang="zh-TW" dirty="0" smtClean="0">
                      <a:ea typeface="Cambria Math" pitchFamily="18" charset="0"/>
                    </a:rPr>
                    <a:t> </a:t>
                  </a:r>
                  <a14:m>
                    <m:oMath xmlns:m="http://schemas.openxmlformats.org/officeDocument/2006/math">
                      <m:sSub>
                        <m:sSubPr>
                          <m:ctrlPr>
                            <a:rPr lang="en-US" altLang="zh-TW" i="1">
                              <a:latin typeface="Cambria Math"/>
                              <a:ea typeface="Cambria Math" pitchFamily="18" charset="0"/>
                            </a:rPr>
                          </m:ctrlPr>
                        </m:sSubPr>
                        <m:e>
                          <m:r>
                            <a:rPr lang="en-US" altLang="zh-TW" i="1">
                              <a:latin typeface="Cambria Math"/>
                              <a:ea typeface="Cambria Math" pitchFamily="18" charset="0"/>
                            </a:rPr>
                            <m:t>𝑀</m:t>
                          </m:r>
                        </m:e>
                        <m:sub>
                          <m:r>
                            <a:rPr lang="en-US" altLang="zh-TW" i="1">
                              <a:latin typeface="Cambria Math"/>
                              <a:ea typeface="Cambria Math"/>
                            </a:rPr>
                            <m:t>⨀</m:t>
                          </m:r>
                        </m:sub>
                      </m:sSub>
                    </m:oMath>
                  </a14:m>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and continue to grow to ~0.1% cluster mass then collapsed into a BH.</a:t>
                  </a:r>
                  <a:endParaRPr lang="zh-TW" altLang="en-US" dirty="0" smtClean="0">
                    <a:latin typeface="Cambria Math" pitchFamily="18" charset="0"/>
                    <a:ea typeface="Cambria Math"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038600" y="5535827"/>
                  <a:ext cx="4953000" cy="1206164"/>
                </a:xfrm>
                <a:prstGeom prst="rect">
                  <a:avLst/>
                </a:prstGeom>
                <a:blipFill rotWithShape="1">
                  <a:blip r:embed="rId3"/>
                  <a:stretch>
                    <a:fillRect l="-858" t="-1980" b="-5446"/>
                  </a:stretch>
                </a:blipFill>
                <a:ln w="25400">
                  <a:solidFill>
                    <a:srgbClr val="FF0000"/>
                  </a:solidFill>
                </a:ln>
              </p:spPr>
              <p:txBody>
                <a:bodyPr/>
                <a:lstStyle/>
                <a:p>
                  <a:r>
                    <a:rPr lang="zh-TW" altLang="en-US">
                      <a:noFill/>
                    </a:rPr>
                    <a:t> </a:t>
                  </a:r>
                </a:p>
              </p:txBody>
            </p:sp>
          </mc:Fallback>
        </mc:AlternateContent>
        <p:cxnSp>
          <p:nvCxnSpPr>
            <p:cNvPr id="23" name="Straight Connector 22"/>
            <p:cNvCxnSpPr/>
            <p:nvPr/>
          </p:nvCxnSpPr>
          <p:spPr>
            <a:xfrm flipV="1">
              <a:off x="4166286" y="5193628"/>
              <a:ext cx="0" cy="368972"/>
            </a:xfrm>
            <a:prstGeom prst="line">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677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zh-TW" dirty="0" smtClean="0"/>
              <a:t>ULXs—Temperature problem</a:t>
            </a:r>
            <a:endParaRPr lang="zh-TW" altLang="en-US" dirty="0"/>
          </a:p>
        </p:txBody>
      </p:sp>
      <p:grpSp>
        <p:nvGrpSpPr>
          <p:cNvPr id="5" name="Group 4"/>
          <p:cNvGrpSpPr/>
          <p:nvPr/>
        </p:nvGrpSpPr>
        <p:grpSpPr>
          <a:xfrm>
            <a:off x="706370" y="990600"/>
            <a:ext cx="7696200" cy="724217"/>
            <a:chOff x="533400" y="1091531"/>
            <a:chExt cx="7696200" cy="724217"/>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091531"/>
              <a:ext cx="4267200" cy="724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3400" y="1115011"/>
              <a:ext cx="3733800" cy="646331"/>
            </a:xfrm>
            <a:prstGeom prst="rect">
              <a:avLst/>
            </a:prstGeom>
            <a:noFill/>
            <a:ln w="25400">
              <a:noFill/>
            </a:ln>
          </p:spPr>
          <p:txBody>
            <a:bodyPr wrap="square" rtlCol="0">
              <a:spAutoFit/>
            </a:bodyPr>
            <a:lstStyle/>
            <a:p>
              <a:r>
                <a:rPr lang="en-US" altLang="zh-TW" dirty="0" smtClean="0">
                  <a:latin typeface="Cambria Math" pitchFamily="18" charset="0"/>
                  <a:ea typeface="Cambria Math" pitchFamily="18" charset="0"/>
                </a:rPr>
                <a:t>For BH accreting near </a:t>
              </a:r>
              <a:r>
                <a:rPr lang="en-US" altLang="zh-TW" dirty="0" err="1" smtClean="0">
                  <a:latin typeface="Cambria Math" pitchFamily="18" charset="0"/>
                  <a:ea typeface="Cambria Math" pitchFamily="18" charset="0"/>
                </a:rPr>
                <a:t>Eddington</a:t>
              </a:r>
              <a:r>
                <a:rPr lang="en-US" altLang="zh-TW" dirty="0" smtClean="0">
                  <a:latin typeface="Cambria Math" pitchFamily="18" charset="0"/>
                  <a:ea typeface="Cambria Math" pitchFamily="18" charset="0"/>
                </a:rPr>
                <a:t> limit, it would have temperature</a:t>
              </a:r>
              <a:endParaRPr lang="zh-TW" altLang="en-US" dirty="0" smtClean="0">
                <a:latin typeface="Cambria Math" pitchFamily="18" charset="0"/>
                <a:ea typeface="Cambria Math" pitchFamily="18" charset="0"/>
              </a:endParaRPr>
            </a:p>
          </p:txBody>
        </p:sp>
      </p:grpSp>
      <p:sp>
        <p:nvSpPr>
          <p:cNvPr id="6" name="TextBox 5"/>
          <p:cNvSpPr txBox="1"/>
          <p:nvPr/>
        </p:nvSpPr>
        <p:spPr>
          <a:xfrm>
            <a:off x="320879" y="1764268"/>
            <a:ext cx="6019800" cy="369332"/>
          </a:xfrm>
          <a:prstGeom prst="rect">
            <a:avLst/>
          </a:prstGeom>
          <a:noFill/>
          <a:ln w="25400">
            <a:solidFill>
              <a:srgbClr val="0000FF"/>
            </a:solidFill>
          </a:ln>
        </p:spPr>
        <p:txBody>
          <a:bodyPr wrap="square" rtlCol="0">
            <a:spAutoFit/>
          </a:bodyPr>
          <a:lstStyle/>
          <a:p>
            <a:r>
              <a:rPr lang="en-US" altLang="zh-TW" dirty="0" smtClean="0">
                <a:latin typeface="Cambria Math" pitchFamily="18" charset="0"/>
                <a:ea typeface="Cambria Math" pitchFamily="18" charset="0"/>
              </a:rPr>
              <a:t>Most ULXs have 1-2keV temperature (4-9 times higher)</a:t>
            </a:r>
            <a:endParaRPr lang="zh-TW" altLang="en-US" dirty="0" smtClean="0">
              <a:latin typeface="Cambria Math" pitchFamily="18" charset="0"/>
              <a:ea typeface="Cambria Math" pitchFamily="18"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209800"/>
            <a:ext cx="379095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7" name="TextBox 6"/>
              <p:cNvSpPr txBox="1"/>
              <p:nvPr/>
            </p:nvSpPr>
            <p:spPr>
              <a:xfrm>
                <a:off x="152401" y="3981271"/>
                <a:ext cx="8839200" cy="1200329"/>
              </a:xfrm>
              <a:prstGeom prst="rect">
                <a:avLst/>
              </a:prstGeom>
              <a:noFill/>
              <a:ln w="25400">
                <a:solidFill>
                  <a:srgbClr val="0000FF"/>
                </a:solidFill>
              </a:ln>
            </p:spPr>
            <p:txBody>
              <a:bodyPr wrap="square" rtlCol="0">
                <a:spAutoFit/>
              </a:bodyPr>
              <a:lstStyle/>
              <a:p>
                <a:pPr algn="ctr"/>
                <a:r>
                  <a:rPr lang="en-US" altLang="zh-TW" dirty="0">
                    <a:latin typeface="Cambria Math" pitchFamily="18" charset="0"/>
                    <a:ea typeface="Cambria Math" pitchFamily="18" charset="0"/>
                  </a:rPr>
                  <a:t>--non-super-</a:t>
                </a:r>
                <a:r>
                  <a:rPr lang="en-US" altLang="zh-TW" dirty="0" err="1">
                    <a:latin typeface="Cambria Math" pitchFamily="18" charset="0"/>
                    <a:ea typeface="Cambria Math" pitchFamily="18" charset="0"/>
                  </a:rPr>
                  <a:t>Eddington</a:t>
                </a:r>
                <a:r>
                  <a:rPr lang="en-US" altLang="zh-TW" dirty="0">
                    <a:latin typeface="Cambria Math" pitchFamily="18" charset="0"/>
                    <a:ea typeface="Cambria Math" pitchFamily="18" charset="0"/>
                  </a:rPr>
                  <a:t> luminosities--</a:t>
                </a:r>
              </a:p>
              <a:p>
                <a:r>
                  <a:rPr lang="en-US" altLang="zh-TW" dirty="0">
                    <a:latin typeface="Cambria Math" pitchFamily="18" charset="0"/>
                    <a:ea typeface="Cambria Math" pitchFamily="18" charset="0"/>
                  </a:rPr>
                  <a:t>3. The X-rays could be beamed either by reflection off the accretion disk or by a jet. </a:t>
                </a:r>
              </a:p>
              <a:p>
                <a:r>
                  <a:rPr lang="en-US" altLang="zh-TW" dirty="0">
                    <a:latin typeface="Cambria Math" pitchFamily="18" charset="0"/>
                    <a:ea typeface="Cambria Math" pitchFamily="18" charset="0"/>
                  </a:rPr>
                  <a:t>4. Magnetized accretion disks could produce luminosities greater than </a:t>
                </a:r>
                <a14:m>
                  <m:oMath xmlns:m="http://schemas.openxmlformats.org/officeDocument/2006/math">
                    <m:sSub>
                      <m:sSubPr>
                        <m:ctrlPr>
                          <a:rPr lang="en-US" altLang="zh-TW" i="1">
                            <a:latin typeface="Cambria Math"/>
                            <a:ea typeface="Cambria Math" pitchFamily="18" charset="0"/>
                          </a:rPr>
                        </m:ctrlPr>
                      </m:sSubPr>
                      <m:e>
                        <m:r>
                          <a:rPr lang="en-US" altLang="zh-TW" i="1">
                            <a:latin typeface="Cambria Math"/>
                            <a:ea typeface="Cambria Math" pitchFamily="18" charset="0"/>
                          </a:rPr>
                          <m:t>𝐿</m:t>
                        </m:r>
                      </m:e>
                      <m:sub>
                        <m:r>
                          <a:rPr lang="en-US" altLang="zh-TW" i="1">
                            <a:latin typeface="Cambria Math"/>
                            <a:ea typeface="Cambria Math" pitchFamily="18" charset="0"/>
                          </a:rPr>
                          <m:t>𝐸𝑑𝑑</m:t>
                        </m:r>
                      </m:sub>
                    </m:sSub>
                  </m:oMath>
                </a14:m>
                <a:r>
                  <a:rPr lang="zh-TW" altLang="en-US" dirty="0">
                    <a:latin typeface="Cambria Math" pitchFamily="18" charset="0"/>
                    <a:ea typeface="Cambria Math" pitchFamily="18" charset="0"/>
                  </a:rPr>
                  <a:t> </a:t>
                </a:r>
                <a:r>
                  <a:rPr lang="en-US" altLang="zh-TW" dirty="0">
                    <a:latin typeface="Cambria Math" pitchFamily="18" charset="0"/>
                    <a:ea typeface="Cambria Math" pitchFamily="18" charset="0"/>
                  </a:rPr>
                  <a:t>- up to 10x for </a:t>
                </a:r>
                <a:r>
                  <a:rPr lang="en-US" altLang="zh-TW" dirty="0" err="1">
                    <a:latin typeface="Cambria Math" pitchFamily="18" charset="0"/>
                    <a:ea typeface="Cambria Math" pitchFamily="18" charset="0"/>
                  </a:rPr>
                  <a:t>microquasars</a:t>
                </a:r>
                <a:r>
                  <a:rPr lang="en-US" altLang="zh-TW" dirty="0" smtClean="0">
                    <a:latin typeface="Cambria Math" pitchFamily="18" charset="0"/>
                    <a:ea typeface="Cambria Math" pitchFamily="18" charset="0"/>
                  </a:rPr>
                  <a:t>.</a:t>
                </a:r>
                <a:endParaRPr lang="en-US" altLang="zh-TW" dirty="0">
                  <a:latin typeface="Cambria Math" pitchFamily="18" charset="0"/>
                  <a:ea typeface="Cambria Math"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52401" y="3981271"/>
                <a:ext cx="8839200" cy="1200329"/>
              </a:xfrm>
              <a:prstGeom prst="rect">
                <a:avLst/>
              </a:prstGeom>
              <a:blipFill rotWithShape="1">
                <a:blip r:embed="rId4"/>
                <a:stretch>
                  <a:fillRect l="-413" t="-1990" b="-5473"/>
                </a:stretch>
              </a:blipFill>
              <a:ln w="25400">
                <a:solidFill>
                  <a:srgbClr val="0000FF"/>
                </a:solidFill>
              </a:ln>
            </p:spPr>
            <p:txBody>
              <a:bodyPr/>
              <a:lstStyle/>
              <a:p>
                <a:r>
                  <a:rPr lang="zh-TW" altLang="en-US">
                    <a:noFill/>
                  </a:rPr>
                  <a:t> </a:t>
                </a:r>
              </a:p>
            </p:txBody>
          </p:sp>
        </mc:Fallback>
      </mc:AlternateContent>
      <p:grpSp>
        <p:nvGrpSpPr>
          <p:cNvPr id="15" name="Group 14"/>
          <p:cNvGrpSpPr/>
          <p:nvPr/>
        </p:nvGrpSpPr>
        <p:grpSpPr>
          <a:xfrm>
            <a:off x="152401" y="2133600"/>
            <a:ext cx="8839200" cy="1804698"/>
            <a:chOff x="152401" y="2133600"/>
            <a:chExt cx="8839200" cy="1804698"/>
          </a:xfrm>
        </p:grpSpPr>
        <mc:AlternateContent xmlns:mc="http://schemas.openxmlformats.org/markup-compatibility/2006" xmlns:a14="http://schemas.microsoft.com/office/drawing/2010/main">
          <mc:Choice Requires="a14">
            <p:sp>
              <p:nvSpPr>
                <p:cNvPr id="8" name="TextBox 7"/>
                <p:cNvSpPr txBox="1"/>
                <p:nvPr/>
              </p:nvSpPr>
              <p:spPr>
                <a:xfrm>
                  <a:off x="152401" y="2438400"/>
                  <a:ext cx="8839200" cy="1499898"/>
                </a:xfrm>
                <a:prstGeom prst="rect">
                  <a:avLst/>
                </a:prstGeom>
                <a:noFill/>
                <a:ln w="25400">
                  <a:solidFill>
                    <a:srgbClr val="0000FF"/>
                  </a:solidFill>
                </a:ln>
              </p:spPr>
              <p:txBody>
                <a:bodyPr wrap="square" rtlCol="0">
                  <a:spAutoFit/>
                </a:bodyPr>
                <a:lstStyle/>
                <a:p>
                  <a:r>
                    <a:rPr lang="en-US" altLang="zh-TW" dirty="0" smtClean="0">
                      <a:latin typeface="Cambria Math" pitchFamily="18" charset="0"/>
                      <a:ea typeface="Cambria Math" pitchFamily="18" charset="0"/>
                    </a:rPr>
                    <a:t>Some explanations:</a:t>
                  </a:r>
                </a:p>
                <a:p>
                  <a:pPr algn="ctr"/>
                  <a:r>
                    <a:rPr lang="en-US" altLang="zh-TW" dirty="0" smtClean="0">
                      <a:latin typeface="Cambria Math" pitchFamily="18" charset="0"/>
                      <a:ea typeface="Cambria Math" pitchFamily="18" charset="0"/>
                    </a:rPr>
                    <a:t>--super-</a:t>
                  </a:r>
                  <a:r>
                    <a:rPr lang="en-US" altLang="zh-TW" dirty="0" err="1" smtClean="0">
                      <a:latin typeface="Cambria Math" pitchFamily="18" charset="0"/>
                      <a:ea typeface="Cambria Math" pitchFamily="18" charset="0"/>
                    </a:rPr>
                    <a:t>Eddington</a:t>
                  </a:r>
                  <a:r>
                    <a:rPr lang="en-US" altLang="zh-TW" dirty="0" smtClean="0">
                      <a:latin typeface="Cambria Math" pitchFamily="18" charset="0"/>
                      <a:ea typeface="Cambria Math" pitchFamily="18" charset="0"/>
                    </a:rPr>
                    <a:t> luminosities--</a:t>
                  </a:r>
                </a:p>
                <a:p>
                  <a:r>
                    <a:rPr lang="en-US" altLang="zh-TW" dirty="0" smtClean="0">
                      <a:latin typeface="Cambria Math" pitchFamily="18" charset="0"/>
                      <a:ea typeface="Cambria Math" pitchFamily="18" charset="0"/>
                    </a:rPr>
                    <a:t>1. IMBHs could be spinning. A factor of 4 could be gained if we use R~</a:t>
                  </a:r>
                  <a14:m>
                    <m:oMath xmlns:m="http://schemas.openxmlformats.org/officeDocument/2006/math">
                      <m:sSub>
                        <m:sSubPr>
                          <m:ctrlPr>
                            <a:rPr lang="en-US" altLang="zh-TW" i="1" smtClean="0">
                              <a:latin typeface="Cambria Math"/>
                              <a:ea typeface="Cambria Math" pitchFamily="18" charset="0"/>
                            </a:rPr>
                          </m:ctrlPr>
                        </m:sSubPr>
                        <m:e>
                          <m:r>
                            <a:rPr lang="en-US" altLang="zh-TW" b="0" i="1" smtClean="0">
                              <a:latin typeface="Cambria Math"/>
                              <a:ea typeface="Cambria Math" pitchFamily="18" charset="0"/>
                            </a:rPr>
                            <m:t>𝑟</m:t>
                          </m:r>
                        </m:e>
                        <m:sub>
                          <m:r>
                            <a:rPr lang="en-US" altLang="zh-TW" b="0" i="1" smtClean="0">
                              <a:latin typeface="Cambria Math"/>
                              <a:ea typeface="Cambria Math" pitchFamily="18" charset="0"/>
                            </a:rPr>
                            <m:t>𝑔</m:t>
                          </m:r>
                        </m:sub>
                      </m:sSub>
                    </m:oMath>
                  </a14:m>
                  <a:r>
                    <a:rPr lang="en-US" altLang="zh-TW" dirty="0" smtClean="0">
                      <a:latin typeface="Cambria Math" pitchFamily="18" charset="0"/>
                      <a:ea typeface="Cambria Math" pitchFamily="18" charset="0"/>
                    </a:rPr>
                    <a:t> instead of 6</a:t>
                  </a:r>
                  <a:r>
                    <a:rPr lang="en-US" altLang="zh-TW" dirty="0">
                      <a:latin typeface="Cambria Math" pitchFamily="18" charset="0"/>
                      <a:ea typeface="Cambria Math" pitchFamily="18" charset="0"/>
                    </a:rPr>
                    <a:t> </a:t>
                  </a:r>
                  <a14:m>
                    <m:oMath xmlns:m="http://schemas.openxmlformats.org/officeDocument/2006/math">
                      <m:sSub>
                        <m:sSubPr>
                          <m:ctrlPr>
                            <a:rPr lang="en-US" altLang="zh-TW" i="1">
                              <a:latin typeface="Cambria Math"/>
                              <a:ea typeface="Cambria Math" pitchFamily="18" charset="0"/>
                            </a:rPr>
                          </m:ctrlPr>
                        </m:sSubPr>
                        <m:e>
                          <m:r>
                            <a:rPr lang="en-US" altLang="zh-TW" i="1">
                              <a:latin typeface="Cambria Math"/>
                              <a:ea typeface="Cambria Math" pitchFamily="18" charset="0"/>
                            </a:rPr>
                            <m:t>𝑟</m:t>
                          </m:r>
                        </m:e>
                        <m:sub>
                          <m:r>
                            <a:rPr lang="en-US" altLang="zh-TW" i="1">
                              <a:latin typeface="Cambria Math"/>
                              <a:ea typeface="Cambria Math" pitchFamily="18" charset="0"/>
                            </a:rPr>
                            <m:t>𝑔</m:t>
                          </m:r>
                        </m:sub>
                      </m:sSub>
                    </m:oMath>
                  </a14:m>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2. Object could be slightly super-</a:t>
                  </a:r>
                  <a:r>
                    <a:rPr lang="en-US" altLang="zh-TW" dirty="0" err="1" smtClean="0">
                      <a:latin typeface="Cambria Math" pitchFamily="18" charset="0"/>
                      <a:ea typeface="Cambria Math" pitchFamily="18" charset="0"/>
                    </a:rPr>
                    <a:t>Eddingtim</a:t>
                  </a:r>
                  <a:r>
                    <a:rPr lang="en-US" altLang="zh-TW" dirty="0">
                      <a:latin typeface="Cambria Math" pitchFamily="18" charset="0"/>
                      <a:ea typeface="Cambria Math" pitchFamily="18" charset="0"/>
                    </a:rPr>
                    <a:t> with </a:t>
                  </a:r>
                  <a14:m>
                    <m:oMath xmlns:m="http://schemas.openxmlformats.org/officeDocument/2006/math">
                      <m:acc>
                        <m:accPr>
                          <m:chr m:val="̇"/>
                          <m:ctrlPr>
                            <a:rPr lang="en-US" altLang="zh-TW" i="1" smtClean="0">
                              <a:latin typeface="Cambria Math"/>
                              <a:ea typeface="Cambria Math" pitchFamily="18" charset="0"/>
                            </a:rPr>
                          </m:ctrlPr>
                        </m:accPr>
                        <m:e>
                          <m:r>
                            <a:rPr lang="en-US" altLang="zh-TW" b="0" i="1" smtClean="0">
                              <a:latin typeface="Cambria Math"/>
                              <a:ea typeface="Cambria Math" pitchFamily="18" charset="0"/>
                            </a:rPr>
                            <m:t>𝑚</m:t>
                          </m:r>
                        </m:e>
                      </m:acc>
                    </m:oMath>
                  </a14:m>
                  <a:r>
                    <a:rPr lang="en-US" altLang="zh-TW" dirty="0" smtClean="0">
                      <a:latin typeface="Cambria Math" pitchFamily="18" charset="0"/>
                      <a:ea typeface="Cambria Math" pitchFamily="18" charset="0"/>
                    </a:rPr>
                    <a:t> </a:t>
                  </a:r>
                  <a:r>
                    <a:rPr lang="en-US" altLang="zh-TW" dirty="0">
                      <a:latin typeface="Cambria Math" pitchFamily="18" charset="0"/>
                      <a:ea typeface="Cambria Math" pitchFamily="18" charset="0"/>
                    </a:rPr>
                    <a:t>≈ </a:t>
                  </a:r>
                  <a:r>
                    <a:rPr lang="en-US" altLang="zh-TW" dirty="0" smtClean="0">
                      <a:latin typeface="Cambria Math" pitchFamily="18" charset="0"/>
                      <a:ea typeface="Cambria Math" pitchFamily="18" charset="0"/>
                    </a:rPr>
                    <a:t>3. Given a thin disk then we can gain a factor of 6 in temperature due to seeing radiation produced deep in the disk.</a:t>
                  </a:r>
                </a:p>
              </p:txBody>
            </p:sp>
          </mc:Choice>
          <mc:Fallback xmlns="">
            <p:sp>
              <p:nvSpPr>
                <p:cNvPr id="8" name="TextBox 7"/>
                <p:cNvSpPr txBox="1">
                  <a:spLocks noRot="1" noChangeAspect="1" noMove="1" noResize="1" noEditPoints="1" noAdjustHandles="1" noChangeArrowheads="1" noChangeShapeType="1" noTextEdit="1"/>
                </p:cNvSpPr>
                <p:nvPr/>
              </p:nvSpPr>
              <p:spPr>
                <a:xfrm>
                  <a:off x="152401" y="2438400"/>
                  <a:ext cx="8839200" cy="1499898"/>
                </a:xfrm>
                <a:prstGeom prst="rect">
                  <a:avLst/>
                </a:prstGeom>
                <a:blipFill rotWithShape="1">
                  <a:blip r:embed="rId5"/>
                  <a:stretch>
                    <a:fillRect l="-413" t="-1600" b="-4400"/>
                  </a:stretch>
                </a:blipFill>
                <a:ln w="25400">
                  <a:solidFill>
                    <a:srgbClr val="0000FF"/>
                  </a:solidFill>
                </a:ln>
              </p:spPr>
              <p:txBody>
                <a:bodyPr/>
                <a:lstStyle/>
                <a:p>
                  <a:r>
                    <a:rPr lang="zh-TW" altLang="en-US">
                      <a:noFill/>
                    </a:rPr>
                    <a:t> </a:t>
                  </a:r>
                </a:p>
              </p:txBody>
            </p:sp>
          </mc:Fallback>
        </mc:AlternateContent>
        <p:cxnSp>
          <p:nvCxnSpPr>
            <p:cNvPr id="11" name="Straight Arrow Connector 10"/>
            <p:cNvCxnSpPr>
              <a:stCxn id="6" idx="2"/>
            </p:cNvCxnSpPr>
            <p:nvPr/>
          </p:nvCxnSpPr>
          <p:spPr>
            <a:xfrm>
              <a:off x="3330779" y="2133600"/>
              <a:ext cx="0" cy="30480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457200" y="5181600"/>
            <a:ext cx="8210550" cy="874931"/>
            <a:chOff x="457200" y="5181600"/>
            <a:chExt cx="8210550" cy="874931"/>
          </a:xfrm>
        </p:grpSpPr>
        <p:sp>
          <p:nvSpPr>
            <p:cNvPr id="10" name="TextBox 9"/>
            <p:cNvSpPr txBox="1"/>
            <p:nvPr/>
          </p:nvSpPr>
          <p:spPr>
            <a:xfrm>
              <a:off x="457200" y="5410200"/>
              <a:ext cx="8210550" cy="646331"/>
            </a:xfrm>
            <a:prstGeom prst="rect">
              <a:avLst/>
            </a:prstGeom>
            <a:noFill/>
            <a:ln w="25400">
              <a:solidFill>
                <a:srgbClr val="0000FF"/>
              </a:solidFill>
            </a:ln>
          </p:spPr>
          <p:txBody>
            <a:bodyPr wrap="square" rtlCol="0">
              <a:spAutoFit/>
            </a:bodyPr>
            <a:lstStyle/>
            <a:p>
              <a:r>
                <a:rPr lang="en-US" altLang="zh-TW" dirty="0" smtClean="0">
                  <a:latin typeface="Cambria Math" pitchFamily="18" charset="0"/>
                  <a:ea typeface="Cambria Math" pitchFamily="18" charset="0"/>
                </a:rPr>
                <a:t>The isotropic luminosity might only be 1/10 of previous estimates! Previous mass estimates fails to give masses in the IMBH range!</a:t>
              </a:r>
              <a:endParaRPr lang="zh-TW" altLang="en-US" dirty="0" smtClean="0">
                <a:latin typeface="Cambria Math" pitchFamily="18" charset="0"/>
                <a:ea typeface="Cambria Math" pitchFamily="18" charset="0"/>
              </a:endParaRPr>
            </a:p>
          </p:txBody>
        </p:sp>
        <p:cxnSp>
          <p:nvCxnSpPr>
            <p:cNvPr id="13" name="Straight Arrow Connector 12"/>
            <p:cNvCxnSpPr>
              <a:stCxn id="7" idx="2"/>
              <a:endCxn id="10" idx="0"/>
            </p:cNvCxnSpPr>
            <p:nvPr/>
          </p:nvCxnSpPr>
          <p:spPr>
            <a:xfrm flipH="1">
              <a:off x="4562475" y="5181600"/>
              <a:ext cx="9526" cy="22860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613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500"/>
                                        <p:tgtEl>
                                          <p:spTgt spid="307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zh-TW" dirty="0"/>
              <a:t>ULXs—Temperature problem</a:t>
            </a:r>
            <a:endParaRPr lang="zh-TW" altLang="en-US" dirty="0"/>
          </a:p>
        </p:txBody>
      </p:sp>
      <p:sp>
        <p:nvSpPr>
          <p:cNvPr id="4" name="TextBox 3"/>
          <p:cNvSpPr txBox="1"/>
          <p:nvPr/>
        </p:nvSpPr>
        <p:spPr>
          <a:xfrm>
            <a:off x="533400" y="1157416"/>
            <a:ext cx="8153400" cy="1200329"/>
          </a:xfrm>
          <a:prstGeom prst="rect">
            <a:avLst/>
          </a:prstGeom>
          <a:noFill/>
          <a:ln w="25400">
            <a:noFill/>
          </a:ln>
        </p:spPr>
        <p:txBody>
          <a:bodyPr wrap="square" rtlCol="0">
            <a:spAutoFit/>
          </a:bodyPr>
          <a:lstStyle/>
          <a:p>
            <a:r>
              <a:rPr lang="en-US" altLang="zh-TW" dirty="0">
                <a:latin typeface="Cambria Math" pitchFamily="18" charset="0"/>
                <a:ea typeface="Cambria Math" pitchFamily="18" charset="0"/>
              </a:rPr>
              <a:t>*  Increasingly, observers are finding that there often is, indeed, a “soft</a:t>
            </a:r>
          </a:p>
          <a:p>
            <a:r>
              <a:rPr lang="en-US" altLang="zh-TW" dirty="0">
                <a:latin typeface="Cambria Math" pitchFamily="18" charset="0"/>
                <a:ea typeface="Cambria Math" pitchFamily="18" charset="0"/>
              </a:rPr>
              <a:t>X-ray excess” or peak near 0.1 </a:t>
            </a:r>
            <a:r>
              <a:rPr lang="en-US" altLang="zh-TW" dirty="0" err="1">
                <a:latin typeface="Cambria Math" pitchFamily="18" charset="0"/>
                <a:ea typeface="Cambria Math" pitchFamily="18" charset="0"/>
              </a:rPr>
              <a:t>keV</a:t>
            </a:r>
            <a:r>
              <a:rPr lang="en-US" altLang="zh-TW" dirty="0">
                <a:latin typeface="Cambria Math" pitchFamily="18" charset="0"/>
                <a:ea typeface="Cambria Math" pitchFamily="18" charset="0"/>
              </a:rPr>
              <a:t> in many ULXs, particularly the brightest </a:t>
            </a:r>
            <a:r>
              <a:rPr lang="en-US" altLang="zh-TW" dirty="0" smtClean="0">
                <a:latin typeface="Cambria Math" pitchFamily="18" charset="0"/>
                <a:ea typeface="Cambria Math" pitchFamily="18" charset="0"/>
              </a:rPr>
              <a:t>ones. This </a:t>
            </a:r>
            <a:r>
              <a:rPr lang="en-US" altLang="zh-TW" dirty="0">
                <a:latin typeface="Cambria Math" pitchFamily="18" charset="0"/>
                <a:ea typeface="Cambria Math" pitchFamily="18" charset="0"/>
              </a:rPr>
              <a:t>may solve the high-temperature problem for many ULXs and revive the</a:t>
            </a:r>
          </a:p>
          <a:p>
            <a:r>
              <a:rPr lang="en-US" altLang="zh-TW" dirty="0">
                <a:latin typeface="Cambria Math" pitchFamily="18" charset="0"/>
                <a:ea typeface="Cambria Math" pitchFamily="18" charset="0"/>
              </a:rPr>
              <a:t>IMBH proposal.</a:t>
            </a:r>
            <a:endParaRPr lang="zh-TW" altLang="en-US" dirty="0" smtClean="0">
              <a:latin typeface="Cambria Math" pitchFamily="18" charset="0"/>
              <a:ea typeface="Cambria Math"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3101" y="2209800"/>
            <a:ext cx="3676650"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620000" y="2482334"/>
            <a:ext cx="708848" cy="369332"/>
          </a:xfrm>
          <a:prstGeom prst="rect">
            <a:avLst/>
          </a:prstGeom>
          <a:noFill/>
          <a:ln w="25400">
            <a:solidFill>
              <a:srgbClr val="0000FF"/>
            </a:solidFill>
          </a:ln>
        </p:spPr>
        <p:txBody>
          <a:bodyPr wrap="none" rtlCol="0">
            <a:spAutoFit/>
          </a:bodyPr>
          <a:lstStyle/>
          <a:p>
            <a:r>
              <a:rPr lang="en-US" altLang="zh-TW" dirty="0" smtClean="0">
                <a:latin typeface="Cambria Math" pitchFamily="18" charset="0"/>
                <a:ea typeface="Cambria Math" pitchFamily="18" charset="0"/>
              </a:rPr>
              <a:t>This?</a:t>
            </a:r>
            <a:endParaRPr lang="zh-TW" altLang="en-US" dirty="0" smtClean="0">
              <a:latin typeface="Cambria Math" pitchFamily="18" charset="0"/>
              <a:ea typeface="Cambria Math" pitchFamily="18" charset="0"/>
            </a:endParaRPr>
          </a:p>
        </p:txBody>
      </p:sp>
      <p:sp>
        <p:nvSpPr>
          <p:cNvPr id="6" name="Rectangle 5"/>
          <p:cNvSpPr/>
          <p:nvPr/>
        </p:nvSpPr>
        <p:spPr>
          <a:xfrm>
            <a:off x="533400" y="2835190"/>
            <a:ext cx="4305300" cy="2585323"/>
          </a:xfrm>
          <a:prstGeom prst="rect">
            <a:avLst/>
          </a:prstGeom>
        </p:spPr>
        <p:txBody>
          <a:bodyPr wrap="square">
            <a:spAutoFit/>
          </a:bodyPr>
          <a:lstStyle/>
          <a:p>
            <a:r>
              <a:rPr lang="en-US" altLang="zh-TW" dirty="0">
                <a:latin typeface="Cambria Math" pitchFamily="18" charset="0"/>
              </a:rPr>
              <a:t>Independent estimates of the isotropic </a:t>
            </a:r>
            <a:r>
              <a:rPr lang="en-US" altLang="zh-TW" dirty="0" smtClean="0">
                <a:latin typeface="Cambria Math" pitchFamily="18" charset="0"/>
              </a:rPr>
              <a:t>luminosity </a:t>
            </a:r>
            <a:r>
              <a:rPr lang="en-US" altLang="zh-TW" dirty="0">
                <a:latin typeface="Cambria Math" pitchFamily="18" charset="0"/>
              </a:rPr>
              <a:t>(e.g., from reflection by, or ionization of, a surrounding nebula) will be needed </a:t>
            </a:r>
            <a:r>
              <a:rPr lang="en-US" altLang="zh-TW" dirty="0" smtClean="0">
                <a:latin typeface="Cambria Math" pitchFamily="18" charset="0"/>
              </a:rPr>
              <a:t>to counter </a:t>
            </a:r>
            <a:r>
              <a:rPr lang="en-US" altLang="zh-TW" dirty="0">
                <a:latin typeface="Cambria Math" pitchFamily="18" charset="0"/>
              </a:rPr>
              <a:t>the beaming argument. And independent estimates of the black hole </a:t>
            </a:r>
            <a:r>
              <a:rPr lang="en-US" altLang="zh-TW" dirty="0" smtClean="0">
                <a:latin typeface="Cambria Math" pitchFamily="18" charset="0"/>
              </a:rPr>
              <a:t>masses (</a:t>
            </a:r>
            <a:r>
              <a:rPr lang="en-US" altLang="zh-TW" dirty="0">
                <a:latin typeface="Cambria Math" pitchFamily="18" charset="0"/>
              </a:rPr>
              <a:t>e.g., via the motion of a binary or additional stellar neighbors) may be needed </a:t>
            </a:r>
            <a:r>
              <a:rPr lang="en-US" altLang="zh-TW" dirty="0" smtClean="0">
                <a:latin typeface="Cambria Math" pitchFamily="18" charset="0"/>
              </a:rPr>
              <a:t>to finally </a:t>
            </a:r>
            <a:r>
              <a:rPr lang="en-US" altLang="zh-TW" dirty="0">
                <a:latin typeface="Cambria Math" pitchFamily="18" charset="0"/>
              </a:rPr>
              <a:t>settle the controversy.</a:t>
            </a:r>
            <a:endParaRPr lang="zh-TW" altLang="en-US" dirty="0">
              <a:latin typeface="Cambria Math" pitchFamily="18" charset="0"/>
            </a:endParaRPr>
          </a:p>
        </p:txBody>
      </p:sp>
    </p:spTree>
    <p:extLst>
      <p:ext uri="{BB962C8B-B14F-4D97-AF65-F5344CB8AC3E}">
        <p14:creationId xmlns:p14="http://schemas.microsoft.com/office/powerpoint/2010/main" val="4180085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zh-TW" dirty="0" smtClean="0"/>
              <a:t>ULXs—in </a:t>
            </a:r>
            <a:r>
              <a:rPr lang="en-US" altLang="zh-TW" dirty="0" err="1" smtClean="0"/>
              <a:t>ellipticals</a:t>
            </a:r>
            <a:endParaRPr lang="zh-TW" altLang="en-US" dirty="0"/>
          </a:p>
        </p:txBody>
      </p:sp>
      <p:sp>
        <p:nvSpPr>
          <p:cNvPr id="4" name="TextBox 3"/>
          <p:cNvSpPr txBox="1"/>
          <p:nvPr/>
        </p:nvSpPr>
        <p:spPr>
          <a:xfrm>
            <a:off x="454404" y="914400"/>
            <a:ext cx="8359661" cy="369332"/>
          </a:xfrm>
          <a:prstGeom prst="rect">
            <a:avLst/>
          </a:prstGeom>
          <a:noFill/>
          <a:ln w="25400">
            <a:noFill/>
          </a:ln>
        </p:spPr>
        <p:txBody>
          <a:bodyPr wrap="none" rtlCol="0">
            <a:spAutoFit/>
          </a:bodyPr>
          <a:lstStyle/>
          <a:p>
            <a:r>
              <a:rPr lang="en-US" altLang="zh-TW" dirty="0" smtClean="0">
                <a:latin typeface="Cambria Math" pitchFamily="18" charset="0"/>
                <a:ea typeface="Cambria Math" pitchFamily="18" charset="0"/>
              </a:rPr>
              <a:t>Although ULXs are mostly associated with rapid SF, they are also found in </a:t>
            </a:r>
            <a:r>
              <a:rPr lang="en-US" altLang="zh-TW" dirty="0" err="1" smtClean="0">
                <a:latin typeface="Cambria Math" pitchFamily="18" charset="0"/>
                <a:ea typeface="Cambria Math" pitchFamily="18" charset="0"/>
              </a:rPr>
              <a:t>ellipticals</a:t>
            </a:r>
            <a:r>
              <a:rPr lang="en-US" altLang="zh-TW" dirty="0" smtClean="0">
                <a:latin typeface="Cambria Math" pitchFamily="18" charset="0"/>
                <a:ea typeface="Cambria Math" pitchFamily="18" charset="0"/>
              </a:rPr>
              <a:t>.</a:t>
            </a:r>
            <a:endParaRPr lang="zh-TW" altLang="en-US" dirty="0" smtClean="0">
              <a:latin typeface="Cambria Math" pitchFamily="18" charset="0"/>
              <a:ea typeface="Cambria Math" pitchFamily="18" charset="0"/>
            </a:endParaRPr>
          </a:p>
        </p:txBody>
      </p:sp>
      <p:sp>
        <p:nvSpPr>
          <p:cNvPr id="5" name="TextBox 4"/>
          <p:cNvSpPr txBox="1"/>
          <p:nvPr/>
        </p:nvSpPr>
        <p:spPr>
          <a:xfrm>
            <a:off x="1090964" y="1442279"/>
            <a:ext cx="2306401" cy="369332"/>
          </a:xfrm>
          <a:prstGeom prst="rect">
            <a:avLst/>
          </a:prstGeom>
          <a:noFill/>
          <a:ln w="25400">
            <a:solidFill>
              <a:srgbClr val="0000FF"/>
            </a:solidFill>
          </a:ln>
        </p:spPr>
        <p:txBody>
          <a:bodyPr wrap="none" rtlCol="0">
            <a:spAutoFit/>
          </a:bodyPr>
          <a:lstStyle/>
          <a:p>
            <a:r>
              <a:rPr lang="en-US" altLang="zh-TW" dirty="0" smtClean="0">
                <a:latin typeface="Cambria Math" pitchFamily="18" charset="0"/>
                <a:ea typeface="Cambria Math" pitchFamily="18" charset="0"/>
              </a:rPr>
              <a:t>High luminosity ULXs</a:t>
            </a:r>
            <a:endParaRPr lang="zh-TW" altLang="en-US" dirty="0" smtClean="0">
              <a:latin typeface="Cambria Math" pitchFamily="18" charset="0"/>
              <a:ea typeface="Cambria Math" pitchFamily="18" charset="0"/>
            </a:endParaRPr>
          </a:p>
        </p:txBody>
      </p:sp>
      <p:sp>
        <p:nvSpPr>
          <p:cNvPr id="6" name="TextBox 5"/>
          <p:cNvSpPr txBox="1"/>
          <p:nvPr/>
        </p:nvSpPr>
        <p:spPr>
          <a:xfrm>
            <a:off x="6409611" y="1524000"/>
            <a:ext cx="2268378" cy="369332"/>
          </a:xfrm>
          <a:prstGeom prst="rect">
            <a:avLst/>
          </a:prstGeom>
          <a:noFill/>
          <a:ln w="25400">
            <a:solidFill>
              <a:srgbClr val="0000FF"/>
            </a:solidFill>
          </a:ln>
        </p:spPr>
        <p:txBody>
          <a:bodyPr wrap="none" rtlCol="0">
            <a:spAutoFit/>
          </a:bodyPr>
          <a:lstStyle/>
          <a:p>
            <a:r>
              <a:rPr lang="en-US" altLang="zh-TW" dirty="0" smtClean="0">
                <a:latin typeface="Cambria Math" pitchFamily="18" charset="0"/>
                <a:ea typeface="Cambria Math" pitchFamily="18" charset="0"/>
              </a:rPr>
              <a:t>Low luminosity ULXs</a:t>
            </a:r>
            <a:endParaRPr lang="zh-TW" altLang="en-US" dirty="0" smtClean="0">
              <a:latin typeface="Cambria Math" pitchFamily="18" charset="0"/>
              <a:ea typeface="Cambria Math" pitchFamily="18" charset="0"/>
            </a:endParaRPr>
          </a:p>
        </p:txBody>
      </p:sp>
      <p:sp>
        <p:nvSpPr>
          <p:cNvPr id="11" name="TextBox 10"/>
          <p:cNvSpPr txBox="1"/>
          <p:nvPr/>
        </p:nvSpPr>
        <p:spPr>
          <a:xfrm>
            <a:off x="5562600" y="4411887"/>
            <a:ext cx="3429000" cy="2308324"/>
          </a:xfrm>
          <a:prstGeom prst="rect">
            <a:avLst/>
          </a:prstGeom>
          <a:noFill/>
          <a:ln w="25400">
            <a:solidFill>
              <a:srgbClr val="FF0000"/>
            </a:solidFill>
          </a:ln>
        </p:spPr>
        <p:txBody>
          <a:bodyPr wrap="square" rtlCol="0">
            <a:spAutoFit/>
          </a:bodyPr>
          <a:lstStyle/>
          <a:p>
            <a:r>
              <a:rPr lang="en-US" altLang="zh-TW" dirty="0" smtClean="0">
                <a:latin typeface="Cambria Math" pitchFamily="18" charset="0"/>
                <a:ea typeface="Cambria Math" pitchFamily="18" charset="0"/>
              </a:rPr>
              <a:t>Almost half of ULXs in </a:t>
            </a:r>
            <a:r>
              <a:rPr lang="en-US" altLang="zh-TW" dirty="0" err="1" smtClean="0">
                <a:latin typeface="Cambria Math" pitchFamily="18" charset="0"/>
                <a:ea typeface="Cambria Math" pitchFamily="18" charset="0"/>
              </a:rPr>
              <a:t>ellipticals</a:t>
            </a:r>
            <a:r>
              <a:rPr lang="en-US" altLang="zh-TW" dirty="0">
                <a:latin typeface="Cambria Math" pitchFamily="18" charset="0"/>
                <a:ea typeface="Cambria Math" pitchFamily="18" charset="0"/>
              </a:rPr>
              <a:t> </a:t>
            </a:r>
            <a:r>
              <a:rPr lang="en-US" altLang="zh-TW" dirty="0" smtClean="0">
                <a:latin typeface="Cambria Math" pitchFamily="18" charset="0"/>
                <a:ea typeface="Cambria Math" pitchFamily="18" charset="0"/>
              </a:rPr>
              <a:t>(</a:t>
            </a:r>
            <a:r>
              <a:rPr lang="en-US" altLang="zh-TW" dirty="0">
                <a:latin typeface="Cambria Math" pitchFamily="18" charset="0"/>
                <a:ea typeface="Cambria Math" pitchFamily="18" charset="0"/>
              </a:rPr>
              <a:t>particularly those thought </a:t>
            </a:r>
            <a:r>
              <a:rPr lang="en-US" altLang="zh-TW" dirty="0" smtClean="0">
                <a:latin typeface="Cambria Math" pitchFamily="18" charset="0"/>
                <a:ea typeface="Cambria Math" pitchFamily="18" charset="0"/>
              </a:rPr>
              <a:t>to be </a:t>
            </a:r>
            <a:r>
              <a:rPr lang="en-US" altLang="zh-TW" dirty="0">
                <a:latin typeface="Cambria Math" pitchFamily="18" charset="0"/>
                <a:ea typeface="Cambria Math" pitchFamily="18" charset="0"/>
              </a:rPr>
              <a:t>in their halos) appear </a:t>
            </a:r>
            <a:r>
              <a:rPr lang="en-US" altLang="zh-TW" dirty="0" smtClean="0">
                <a:latin typeface="Cambria Math" pitchFamily="18" charset="0"/>
                <a:ea typeface="Cambria Math" pitchFamily="18" charset="0"/>
              </a:rPr>
              <a:t>to be background sources</a:t>
            </a:r>
            <a:r>
              <a:rPr lang="en-US" altLang="zh-TW" dirty="0">
                <a:latin typeface="Cambria Math" pitchFamily="18" charset="0"/>
                <a:ea typeface="Cambria Math" pitchFamily="18" charset="0"/>
              </a:rPr>
              <a:t>. So, </a:t>
            </a:r>
            <a:r>
              <a:rPr lang="en-US" altLang="zh-TW" dirty="0" smtClean="0">
                <a:latin typeface="Cambria Math" pitchFamily="18" charset="0"/>
                <a:ea typeface="Cambria Math" pitchFamily="18" charset="0"/>
              </a:rPr>
              <a:t>previous </a:t>
            </a:r>
            <a:r>
              <a:rPr lang="en-US" altLang="zh-TW" dirty="0">
                <a:latin typeface="Cambria Math" pitchFamily="18" charset="0"/>
                <a:ea typeface="Cambria Math" pitchFamily="18" charset="0"/>
              </a:rPr>
              <a:t>statements that most ULXs in </a:t>
            </a:r>
            <a:r>
              <a:rPr lang="en-US" altLang="zh-TW" dirty="0" err="1">
                <a:latin typeface="Cambria Math" pitchFamily="18" charset="0"/>
                <a:ea typeface="Cambria Math" pitchFamily="18" charset="0"/>
              </a:rPr>
              <a:t>ellipticals</a:t>
            </a:r>
            <a:r>
              <a:rPr lang="en-US" altLang="zh-TW" dirty="0">
                <a:latin typeface="Cambria Math" pitchFamily="18" charset="0"/>
                <a:ea typeface="Cambria Math" pitchFamily="18" charset="0"/>
              </a:rPr>
              <a:t> lay </a:t>
            </a:r>
            <a:r>
              <a:rPr lang="en-US" altLang="zh-TW" dirty="0" smtClean="0">
                <a:latin typeface="Cambria Math" pitchFamily="18" charset="0"/>
                <a:ea typeface="Cambria Math" pitchFamily="18" charset="0"/>
              </a:rPr>
              <a:t>in their </a:t>
            </a:r>
            <a:r>
              <a:rPr lang="en-US" altLang="zh-TW" dirty="0">
                <a:latin typeface="Cambria Math" pitchFamily="18" charset="0"/>
                <a:ea typeface="Cambria Math" pitchFamily="18" charset="0"/>
              </a:rPr>
              <a:t>halos were incorrect; instead, </a:t>
            </a:r>
            <a:r>
              <a:rPr lang="en-US" altLang="zh-TW" dirty="0" smtClean="0">
                <a:latin typeface="Cambria Math" pitchFamily="18" charset="0"/>
                <a:ea typeface="Cambria Math" pitchFamily="18" charset="0"/>
              </a:rPr>
              <a:t> most </a:t>
            </a:r>
            <a:r>
              <a:rPr lang="en-US" altLang="zh-TW" dirty="0">
                <a:latin typeface="Cambria Math" pitchFamily="18" charset="0"/>
                <a:ea typeface="Cambria Math" pitchFamily="18" charset="0"/>
              </a:rPr>
              <a:t>actually lie in the body of the galaxy itself.</a:t>
            </a:r>
            <a:endParaRPr lang="zh-TW" altLang="en-US" dirty="0" smtClean="0">
              <a:latin typeface="Cambria Math" pitchFamily="18" charset="0"/>
              <a:ea typeface="Cambria Math" pitchFamily="18" charset="0"/>
            </a:endParaRPr>
          </a:p>
        </p:txBody>
      </p:sp>
      <p:grpSp>
        <p:nvGrpSpPr>
          <p:cNvPr id="24" name="Group 23"/>
          <p:cNvGrpSpPr/>
          <p:nvPr/>
        </p:nvGrpSpPr>
        <p:grpSpPr>
          <a:xfrm>
            <a:off x="464890" y="1811611"/>
            <a:ext cx="2705741" cy="850560"/>
            <a:chOff x="464890" y="1811611"/>
            <a:chExt cx="2705741" cy="850560"/>
          </a:xfrm>
        </p:grpSpPr>
        <p:sp>
          <p:nvSpPr>
            <p:cNvPr id="7" name="TextBox 6"/>
            <p:cNvSpPr txBox="1"/>
            <p:nvPr/>
          </p:nvSpPr>
          <p:spPr>
            <a:xfrm>
              <a:off x="464890" y="2015840"/>
              <a:ext cx="2705741" cy="646331"/>
            </a:xfrm>
            <a:prstGeom prst="rect">
              <a:avLst/>
            </a:prstGeom>
            <a:noFill/>
            <a:ln w="25400">
              <a:solidFill>
                <a:srgbClr val="0000FF"/>
              </a:solidFill>
            </a:ln>
          </p:spPr>
          <p:txBody>
            <a:bodyPr wrap="none" rtlCol="0">
              <a:spAutoFit/>
            </a:bodyPr>
            <a:lstStyle/>
            <a:p>
              <a:r>
                <a:rPr lang="en-US" altLang="zh-TW" dirty="0" smtClean="0">
                  <a:latin typeface="Cambria Math" pitchFamily="18" charset="0"/>
                  <a:ea typeface="Cambria Math" pitchFamily="18" charset="0"/>
                </a:rPr>
                <a:t>Occur in globular clusters</a:t>
              </a:r>
            </a:p>
            <a:p>
              <a:r>
                <a:rPr lang="en-US" altLang="zh-TW" dirty="0" smtClean="0">
                  <a:latin typeface="Cambria Math" pitchFamily="18" charset="0"/>
                  <a:ea typeface="Cambria Math" pitchFamily="18" charset="0"/>
                </a:rPr>
                <a:t>Tend to be quite variable.</a:t>
              </a:r>
              <a:endParaRPr lang="zh-TW" altLang="en-US" dirty="0" smtClean="0">
                <a:latin typeface="Cambria Math" pitchFamily="18" charset="0"/>
                <a:ea typeface="Cambria Math" pitchFamily="18" charset="0"/>
              </a:endParaRPr>
            </a:p>
          </p:txBody>
        </p:sp>
        <p:cxnSp>
          <p:nvCxnSpPr>
            <p:cNvPr id="15" name="Straight Connector 14"/>
            <p:cNvCxnSpPr>
              <a:stCxn id="5" idx="2"/>
            </p:cNvCxnSpPr>
            <p:nvPr/>
          </p:nvCxnSpPr>
          <p:spPr>
            <a:xfrm flipH="1">
              <a:off x="2244164" y="1811611"/>
              <a:ext cx="1" cy="204229"/>
            </a:xfrm>
            <a:prstGeom prst="lin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3170631" y="2015840"/>
            <a:ext cx="2021107" cy="646331"/>
            <a:chOff x="3170631" y="2015840"/>
            <a:chExt cx="2021107" cy="646331"/>
          </a:xfrm>
        </p:grpSpPr>
        <p:sp>
          <p:nvSpPr>
            <p:cNvPr id="9" name="TextBox 8"/>
            <p:cNvSpPr txBox="1"/>
            <p:nvPr/>
          </p:nvSpPr>
          <p:spPr>
            <a:xfrm>
              <a:off x="3512890" y="2015840"/>
              <a:ext cx="1678848" cy="646331"/>
            </a:xfrm>
            <a:prstGeom prst="rect">
              <a:avLst/>
            </a:prstGeom>
            <a:noFill/>
            <a:ln w="25400">
              <a:solidFill>
                <a:srgbClr val="0000FF"/>
              </a:solidFill>
            </a:ln>
          </p:spPr>
          <p:txBody>
            <a:bodyPr wrap="square" rtlCol="0">
              <a:spAutoFit/>
            </a:bodyPr>
            <a:lstStyle/>
            <a:p>
              <a:r>
                <a:rPr lang="en-US" altLang="zh-TW" dirty="0" smtClean="0">
                  <a:latin typeface="Cambria Math" pitchFamily="18" charset="0"/>
                  <a:ea typeface="Cambria Math" pitchFamily="18" charset="0"/>
                </a:rPr>
                <a:t>Possible IMBH candidate?</a:t>
              </a:r>
              <a:endParaRPr lang="zh-TW" altLang="en-US" dirty="0" smtClean="0">
                <a:latin typeface="Cambria Math" pitchFamily="18" charset="0"/>
                <a:ea typeface="Cambria Math" pitchFamily="18" charset="0"/>
              </a:endParaRPr>
            </a:p>
          </p:txBody>
        </p:sp>
        <p:cxnSp>
          <p:nvCxnSpPr>
            <p:cNvPr id="17" name="Straight Connector 16"/>
            <p:cNvCxnSpPr>
              <a:stCxn id="7" idx="3"/>
              <a:endCxn id="9" idx="1"/>
            </p:cNvCxnSpPr>
            <p:nvPr/>
          </p:nvCxnSpPr>
          <p:spPr>
            <a:xfrm>
              <a:off x="3170631" y="2339006"/>
              <a:ext cx="342259" cy="0"/>
            </a:xfrm>
            <a:prstGeom prst="lin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6096000" y="1893332"/>
            <a:ext cx="2895600" cy="1230504"/>
            <a:chOff x="6096000" y="1893332"/>
            <a:chExt cx="2895600" cy="1230504"/>
          </a:xfrm>
        </p:grpSpPr>
        <p:sp>
          <p:nvSpPr>
            <p:cNvPr id="13" name="TextBox 12"/>
            <p:cNvSpPr txBox="1"/>
            <p:nvPr/>
          </p:nvSpPr>
          <p:spPr>
            <a:xfrm>
              <a:off x="6096000" y="2200506"/>
              <a:ext cx="2895600" cy="923330"/>
            </a:xfrm>
            <a:prstGeom prst="rect">
              <a:avLst/>
            </a:prstGeom>
            <a:noFill/>
            <a:ln w="25400">
              <a:solidFill>
                <a:srgbClr val="0000FF"/>
              </a:solidFill>
            </a:ln>
          </p:spPr>
          <p:txBody>
            <a:bodyPr wrap="square" rtlCol="0">
              <a:spAutoFit/>
            </a:bodyPr>
            <a:lstStyle/>
            <a:p>
              <a:r>
                <a:rPr lang="en-US" altLang="zh-TW" dirty="0" smtClean="0">
                  <a:latin typeface="Cambria Math" pitchFamily="18" charset="0"/>
                  <a:ea typeface="Cambria Math" pitchFamily="18" charset="0"/>
                </a:rPr>
                <a:t>Don’t seem to be associated with any object.</a:t>
              </a:r>
            </a:p>
            <a:p>
              <a:r>
                <a:rPr lang="en-US" altLang="zh-TW" dirty="0" smtClean="0">
                  <a:latin typeface="Cambria Math" pitchFamily="18" charset="0"/>
                  <a:ea typeface="Cambria Math" pitchFamily="18" charset="0"/>
                </a:rPr>
                <a:t>Don’t vary much.</a:t>
              </a:r>
              <a:endParaRPr lang="zh-TW" altLang="en-US" dirty="0" smtClean="0">
                <a:latin typeface="Cambria Math" pitchFamily="18" charset="0"/>
                <a:ea typeface="Cambria Math" pitchFamily="18" charset="0"/>
              </a:endParaRPr>
            </a:p>
          </p:txBody>
        </p:sp>
        <p:cxnSp>
          <p:nvCxnSpPr>
            <p:cNvPr id="19" name="Straight Connector 18"/>
            <p:cNvCxnSpPr>
              <a:stCxn id="6" idx="2"/>
              <a:endCxn id="13" idx="0"/>
            </p:cNvCxnSpPr>
            <p:nvPr/>
          </p:nvCxnSpPr>
          <p:spPr>
            <a:xfrm>
              <a:off x="7543800" y="1893332"/>
              <a:ext cx="0" cy="307174"/>
            </a:xfrm>
            <a:prstGeom prst="lin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6096000" y="3123836"/>
            <a:ext cx="2895600" cy="1027695"/>
            <a:chOff x="6096000" y="3123836"/>
            <a:chExt cx="2895600" cy="1027695"/>
          </a:xfrm>
        </p:grpSpPr>
        <p:sp>
          <p:nvSpPr>
            <p:cNvPr id="14" name="TextBox 13"/>
            <p:cNvSpPr txBox="1"/>
            <p:nvPr/>
          </p:nvSpPr>
          <p:spPr>
            <a:xfrm>
              <a:off x="6096000" y="3505200"/>
              <a:ext cx="2895600" cy="646331"/>
            </a:xfrm>
            <a:prstGeom prst="rect">
              <a:avLst/>
            </a:prstGeom>
            <a:noFill/>
            <a:ln w="25400">
              <a:solidFill>
                <a:srgbClr val="0000FF"/>
              </a:solidFill>
            </a:ln>
          </p:spPr>
          <p:txBody>
            <a:bodyPr wrap="square" rtlCol="0">
              <a:spAutoFit/>
            </a:bodyPr>
            <a:lstStyle/>
            <a:p>
              <a:r>
                <a:rPr lang="en-US" altLang="zh-TW" dirty="0" smtClean="0">
                  <a:latin typeface="Cambria Math" pitchFamily="18" charset="0"/>
                  <a:ea typeface="Cambria Math" pitchFamily="18" charset="0"/>
                </a:rPr>
                <a:t>More consistent with old, high-luminosity LMXBs.</a:t>
              </a:r>
              <a:endParaRPr lang="zh-TW" altLang="en-US" dirty="0" smtClean="0">
                <a:latin typeface="Cambria Math" pitchFamily="18" charset="0"/>
                <a:ea typeface="Cambria Math" pitchFamily="18" charset="0"/>
              </a:endParaRPr>
            </a:p>
          </p:txBody>
        </p:sp>
        <p:cxnSp>
          <p:nvCxnSpPr>
            <p:cNvPr id="21" name="Straight Connector 20"/>
            <p:cNvCxnSpPr>
              <a:stCxn id="13" idx="2"/>
              <a:endCxn id="14" idx="0"/>
            </p:cNvCxnSpPr>
            <p:nvPr/>
          </p:nvCxnSpPr>
          <p:spPr>
            <a:xfrm>
              <a:off x="7543800" y="3123836"/>
              <a:ext cx="0" cy="381364"/>
            </a:xfrm>
            <a:prstGeom prst="lin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20519" y="2662171"/>
            <a:ext cx="5305024" cy="4119629"/>
            <a:chOff x="120519" y="2662171"/>
            <a:chExt cx="5305024" cy="4119629"/>
          </a:xfrm>
        </p:grpSpPr>
        <p:grpSp>
          <p:nvGrpSpPr>
            <p:cNvPr id="10" name="Group 9"/>
            <p:cNvGrpSpPr/>
            <p:nvPr/>
          </p:nvGrpSpPr>
          <p:grpSpPr>
            <a:xfrm>
              <a:off x="120519" y="4430762"/>
              <a:ext cx="5181600" cy="2351038"/>
              <a:chOff x="2366557" y="4426465"/>
              <a:chExt cx="4298950" cy="1770406"/>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9732" y="4426465"/>
                <a:ext cx="4295775" cy="88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557" y="5303108"/>
                <a:ext cx="4298950" cy="89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8" name="Group 27"/>
            <p:cNvGrpSpPr/>
            <p:nvPr/>
          </p:nvGrpSpPr>
          <p:grpSpPr>
            <a:xfrm>
              <a:off x="167744" y="2662171"/>
              <a:ext cx="5257799" cy="1665850"/>
              <a:chOff x="167744" y="2662171"/>
              <a:chExt cx="5257799" cy="1665850"/>
            </a:xfrm>
          </p:grpSpPr>
          <mc:AlternateContent xmlns:mc="http://schemas.openxmlformats.org/markup-compatibility/2006" xmlns:a14="http://schemas.microsoft.com/office/drawing/2010/main">
            <mc:Choice Requires="a14">
              <p:sp>
                <p:nvSpPr>
                  <p:cNvPr id="8" name="TextBox 7"/>
                  <p:cNvSpPr txBox="1"/>
                  <p:nvPr/>
                </p:nvSpPr>
                <p:spPr>
                  <a:xfrm>
                    <a:off x="167744" y="2850693"/>
                    <a:ext cx="5257799" cy="1477328"/>
                  </a:xfrm>
                  <a:prstGeom prst="rect">
                    <a:avLst/>
                  </a:prstGeom>
                  <a:noFill/>
                  <a:ln w="25400">
                    <a:solidFill>
                      <a:srgbClr val="0000FF"/>
                    </a:solidFill>
                  </a:ln>
                </p:spPr>
                <p:txBody>
                  <a:bodyPr wrap="square" rtlCol="0">
                    <a:spAutoFit/>
                  </a:bodyPr>
                  <a:lstStyle/>
                  <a:p>
                    <a:r>
                      <a:rPr lang="en-US" altLang="zh-TW" dirty="0" smtClean="0">
                        <a:latin typeface="Cambria Math" pitchFamily="18" charset="0"/>
                        <a:ea typeface="Cambria Math" pitchFamily="18" charset="0"/>
                      </a:rPr>
                      <a:t>Example:</a:t>
                    </a:r>
                  </a:p>
                  <a:p>
                    <a:r>
                      <a:rPr lang="en-US" altLang="zh-TW" dirty="0" smtClean="0">
                        <a:latin typeface="Cambria Math" pitchFamily="18" charset="0"/>
                        <a:ea typeface="Cambria Math" pitchFamily="18" charset="0"/>
                      </a:rPr>
                      <a:t>A black hole, RZ 2109 was found in a globular cluster in NGC 4472. It emits 4.5*</a:t>
                    </a:r>
                    <a14:m>
                      <m:oMath xmlns:m="http://schemas.openxmlformats.org/officeDocument/2006/math">
                        <m:sSup>
                          <m:sSupPr>
                            <m:ctrlPr>
                              <a:rPr lang="en-US" altLang="zh-TW" i="1" smtClean="0">
                                <a:latin typeface="Cambria Math"/>
                                <a:ea typeface="Cambria Math" pitchFamily="18" charset="0"/>
                              </a:rPr>
                            </m:ctrlPr>
                          </m:sSupPr>
                          <m:e>
                            <m:r>
                              <a:rPr lang="en-US" altLang="zh-TW" b="0" i="1" smtClean="0">
                                <a:latin typeface="Cambria Math"/>
                                <a:ea typeface="Cambria Math" pitchFamily="18" charset="0"/>
                              </a:rPr>
                              <m:t>10</m:t>
                            </m:r>
                          </m:e>
                          <m:sup>
                            <m:r>
                              <a:rPr lang="en-US" altLang="zh-TW" b="0" i="1" smtClean="0">
                                <a:latin typeface="Cambria Math"/>
                                <a:ea typeface="Cambria Math" pitchFamily="18" charset="0"/>
                              </a:rPr>
                              <m:t>39</m:t>
                            </m:r>
                          </m:sup>
                        </m:sSup>
                      </m:oMath>
                    </a14:m>
                    <a:r>
                      <a:rPr lang="en-US" altLang="zh-TW" dirty="0" smtClean="0">
                        <a:latin typeface="Cambria Math" pitchFamily="18" charset="0"/>
                        <a:ea typeface="Cambria Math" pitchFamily="18" charset="0"/>
                      </a:rPr>
                      <a:t>erg/s in0.2-12keV with a soft temperature T~0.2keV.</a:t>
                    </a:r>
                  </a:p>
                  <a:p>
                    <a:r>
                      <a:rPr lang="en-US" altLang="zh-TW" dirty="0" smtClean="0">
                        <a:latin typeface="Cambria Math" pitchFamily="18" charset="0"/>
                        <a:ea typeface="Cambria Math" pitchFamily="18" charset="0"/>
                      </a:rPr>
                      <a:t>*would be 35</a:t>
                    </a:r>
                    <a:r>
                      <a:rPr lang="en-US" altLang="zh-TW" dirty="0">
                        <a:ea typeface="Cambria Math" pitchFamily="18" charset="0"/>
                      </a:rPr>
                      <a:t> </a:t>
                    </a:r>
                    <a14:m>
                      <m:oMath xmlns:m="http://schemas.openxmlformats.org/officeDocument/2006/math">
                        <m:sSub>
                          <m:sSubPr>
                            <m:ctrlPr>
                              <a:rPr lang="en-US" altLang="zh-TW" i="1">
                                <a:latin typeface="Cambria Math"/>
                                <a:ea typeface="Cambria Math" pitchFamily="18" charset="0"/>
                              </a:rPr>
                            </m:ctrlPr>
                          </m:sSubPr>
                          <m:e>
                            <m:r>
                              <a:rPr lang="en-US" altLang="zh-TW" i="1">
                                <a:latin typeface="Cambria Math"/>
                                <a:ea typeface="Cambria Math" pitchFamily="18" charset="0"/>
                              </a:rPr>
                              <m:t>𝑀</m:t>
                            </m:r>
                          </m:e>
                          <m:sub>
                            <m:r>
                              <a:rPr lang="en-US" altLang="zh-TW" i="1">
                                <a:latin typeface="Cambria Math"/>
                                <a:ea typeface="Cambria Math"/>
                              </a:rPr>
                              <m:t>⨀</m:t>
                            </m:r>
                          </m:sub>
                        </m:sSub>
                      </m:oMath>
                    </a14:m>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if radiating at </a:t>
                    </a:r>
                    <a:r>
                      <a:rPr lang="en-US" altLang="zh-TW" dirty="0" err="1" smtClean="0">
                        <a:latin typeface="Cambria Math" pitchFamily="18" charset="0"/>
                        <a:ea typeface="Cambria Math" pitchFamily="18" charset="0"/>
                      </a:rPr>
                      <a:t>Eddington</a:t>
                    </a:r>
                    <a:r>
                      <a:rPr lang="en-US" altLang="zh-TW" dirty="0" smtClean="0">
                        <a:latin typeface="Cambria Math" pitchFamily="18" charset="0"/>
                        <a:ea typeface="Cambria Math" pitchFamily="18" charset="0"/>
                      </a:rPr>
                      <a:t> limit.</a:t>
                    </a:r>
                    <a:endParaRPr lang="zh-TW" altLang="en-US" dirty="0" smtClean="0">
                      <a:latin typeface="Cambria Math" pitchFamily="18" charset="0"/>
                      <a:ea typeface="Cambria Math"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67744" y="2850693"/>
                    <a:ext cx="5257799" cy="1477328"/>
                  </a:xfrm>
                  <a:prstGeom prst="rect">
                    <a:avLst/>
                  </a:prstGeom>
                  <a:blipFill rotWithShape="1">
                    <a:blip r:embed="rId4"/>
                    <a:stretch>
                      <a:fillRect l="-808" t="-1626" b="-4472"/>
                    </a:stretch>
                  </a:blipFill>
                  <a:ln w="25400">
                    <a:solidFill>
                      <a:srgbClr val="0000FF"/>
                    </a:solidFill>
                  </a:ln>
                </p:spPr>
                <p:txBody>
                  <a:bodyPr/>
                  <a:lstStyle/>
                  <a:p>
                    <a:r>
                      <a:rPr lang="zh-TW" altLang="en-US">
                        <a:noFill/>
                      </a:rPr>
                      <a:t> </a:t>
                    </a:r>
                  </a:p>
                </p:txBody>
              </p:sp>
            </mc:Fallback>
          </mc:AlternateContent>
          <p:cxnSp>
            <p:nvCxnSpPr>
              <p:cNvPr id="23" name="Straight Connector 22"/>
              <p:cNvCxnSpPr>
                <a:stCxn id="7" idx="2"/>
              </p:cNvCxnSpPr>
              <p:nvPr/>
            </p:nvCxnSpPr>
            <p:spPr>
              <a:xfrm flipH="1">
                <a:off x="1817760" y="2662171"/>
                <a:ext cx="1" cy="188522"/>
              </a:xfrm>
              <a:prstGeom prst="lin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sp>
        <p:nvSpPr>
          <p:cNvPr id="30" name="Rectangle 29"/>
          <p:cNvSpPr/>
          <p:nvPr/>
        </p:nvSpPr>
        <p:spPr>
          <a:xfrm>
            <a:off x="2359299" y="4826493"/>
            <a:ext cx="704039" cy="1569660"/>
          </a:xfrm>
          <a:prstGeom prst="rect">
            <a:avLst/>
          </a:prstGeom>
        </p:spPr>
        <p:txBody>
          <a:bodyPr wrap="none">
            <a:spAutoFit/>
          </a:bodyPr>
          <a:lstStyle/>
          <a:p>
            <a:r>
              <a:rPr lang="en-US" altLang="zh-TW" sz="9600" dirty="0">
                <a:solidFill>
                  <a:srgbClr val="FF0000"/>
                </a:solidFill>
                <a:latin typeface="Cambria Math" pitchFamily="18" charset="0"/>
                <a:ea typeface="Cambria Math" pitchFamily="18" charset="0"/>
              </a:rPr>
              <a:t>?</a:t>
            </a:r>
            <a:endParaRPr lang="zh-TW" altLang="en-US" sz="9600" dirty="0">
              <a:solidFill>
                <a:srgbClr val="FF0000"/>
              </a:solidFill>
              <a:latin typeface="Cambria Math" pitchFamily="18" charset="0"/>
              <a:ea typeface="Cambria Math" pitchFamily="18" charset="0"/>
            </a:endParaRPr>
          </a:p>
        </p:txBody>
      </p:sp>
    </p:spTree>
    <p:extLst>
      <p:ext uri="{BB962C8B-B14F-4D97-AF65-F5344CB8AC3E}">
        <p14:creationId xmlns:p14="http://schemas.microsoft.com/office/powerpoint/2010/main" val="202231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1"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30"/>
                                        </p:tgtEl>
                                      </p:cBhvr>
                                    </p:animEffect>
                                    <p:set>
                                      <p:cBhvr>
                                        <p:cTn id="48"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30" grpId="0"/>
      <p:bldP spid="3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Outline</a:t>
            </a:r>
            <a:endParaRPr lang="zh-TW" altLang="en-US" dirty="0"/>
          </a:p>
        </p:txBody>
      </p:sp>
      <p:sp>
        <p:nvSpPr>
          <p:cNvPr id="3" name="Content Placeholder 2"/>
          <p:cNvSpPr>
            <a:spLocks noGrp="1"/>
          </p:cNvSpPr>
          <p:nvPr>
            <p:ph idx="1"/>
          </p:nvPr>
        </p:nvSpPr>
        <p:spPr>
          <a:xfrm>
            <a:off x="457200" y="1143000"/>
            <a:ext cx="8229600" cy="5410200"/>
          </a:xfrm>
        </p:spPr>
        <p:txBody>
          <a:bodyPr>
            <a:normAutofit lnSpcReduction="10000"/>
          </a:bodyPr>
          <a:lstStyle/>
          <a:p>
            <a:pPr marL="0" indent="0">
              <a:buNone/>
            </a:pPr>
            <a:r>
              <a:rPr lang="en-US" altLang="zh-TW" sz="2400" dirty="0" smtClean="0">
                <a:solidFill>
                  <a:schemeClr val="bg1">
                    <a:lumMod val="75000"/>
                  </a:schemeClr>
                </a:solidFill>
              </a:rPr>
              <a:t>1. The definition</a:t>
            </a:r>
          </a:p>
          <a:p>
            <a:pPr marL="0" indent="0">
              <a:buNone/>
            </a:pPr>
            <a:endParaRPr lang="en-US" altLang="zh-TW" sz="2400" dirty="0"/>
          </a:p>
          <a:p>
            <a:pPr marL="0" indent="0">
              <a:buNone/>
            </a:pPr>
            <a:r>
              <a:rPr lang="en-US" altLang="zh-TW" sz="2400" dirty="0" smtClean="0"/>
              <a:t>Possible candidates:</a:t>
            </a:r>
          </a:p>
          <a:p>
            <a:pPr marL="0" indent="0">
              <a:buNone/>
            </a:pPr>
            <a:endParaRPr lang="en-US" altLang="zh-TW" sz="2400" dirty="0" smtClean="0"/>
          </a:p>
          <a:p>
            <a:pPr marL="0" indent="0">
              <a:buNone/>
            </a:pPr>
            <a:r>
              <a:rPr lang="en-US" altLang="zh-TW" sz="2400" dirty="0" smtClean="0">
                <a:solidFill>
                  <a:schemeClr val="bg1">
                    <a:lumMod val="75000"/>
                  </a:schemeClr>
                </a:solidFill>
              </a:rPr>
              <a:t>2. </a:t>
            </a:r>
            <a:r>
              <a:rPr lang="en-US" altLang="zh-TW" sz="2400" dirty="0">
                <a:solidFill>
                  <a:schemeClr val="bg1">
                    <a:lumMod val="75000"/>
                  </a:schemeClr>
                </a:solidFill>
              </a:rPr>
              <a:t>ULXs (Ultra-luminous X-ray sources) in star-forming galaxies</a:t>
            </a:r>
          </a:p>
          <a:p>
            <a:pPr marL="0" indent="0">
              <a:buNone/>
            </a:pPr>
            <a:endParaRPr lang="en-US" altLang="zh-TW" sz="2400" dirty="0"/>
          </a:p>
          <a:p>
            <a:pPr marL="0" indent="0">
              <a:buNone/>
            </a:pPr>
            <a:r>
              <a:rPr lang="en-US" altLang="zh-TW" sz="2400" dirty="0" smtClean="0"/>
              <a:t>3. </a:t>
            </a:r>
            <a:r>
              <a:rPr lang="en-US" altLang="zh-TW" sz="2400" dirty="0"/>
              <a:t>Globular cluster cores in our Milky Way and</a:t>
            </a:r>
            <a:r>
              <a:rPr lang="zh-TW" altLang="en-US" sz="2400" dirty="0"/>
              <a:t> </a:t>
            </a:r>
            <a:r>
              <a:rPr lang="en-US" altLang="zh-TW" sz="2400" dirty="0"/>
              <a:t>Andromeda</a:t>
            </a:r>
          </a:p>
          <a:p>
            <a:pPr marL="0" indent="0">
              <a:buNone/>
            </a:pPr>
            <a:endParaRPr lang="en-US" altLang="zh-TW" sz="2400" dirty="0"/>
          </a:p>
          <a:p>
            <a:pPr marL="0" indent="0">
              <a:buNone/>
            </a:pPr>
            <a:r>
              <a:rPr lang="en-US" altLang="zh-TW" sz="2400" dirty="0" smtClean="0">
                <a:solidFill>
                  <a:schemeClr val="bg1">
                    <a:lumMod val="75000"/>
                  </a:schemeClr>
                </a:solidFill>
              </a:rPr>
              <a:t>4. </a:t>
            </a:r>
            <a:r>
              <a:rPr lang="en-US" altLang="zh-TW" sz="2400" dirty="0">
                <a:solidFill>
                  <a:schemeClr val="bg1">
                    <a:lumMod val="75000"/>
                  </a:schemeClr>
                </a:solidFill>
              </a:rPr>
              <a:t>Possible IMBH near the center of the Milky Way</a:t>
            </a:r>
          </a:p>
          <a:p>
            <a:pPr marL="0" indent="0">
              <a:buNone/>
            </a:pPr>
            <a:endParaRPr lang="en-US" altLang="zh-TW" sz="2400" dirty="0">
              <a:solidFill>
                <a:schemeClr val="bg1">
                  <a:lumMod val="75000"/>
                </a:schemeClr>
              </a:solidFill>
            </a:endParaRPr>
          </a:p>
          <a:p>
            <a:pPr marL="0" indent="0">
              <a:buNone/>
            </a:pPr>
            <a:r>
              <a:rPr lang="en-US" altLang="zh-TW" sz="2400" dirty="0" smtClean="0">
                <a:solidFill>
                  <a:schemeClr val="bg1">
                    <a:lumMod val="75000"/>
                  </a:schemeClr>
                </a:solidFill>
              </a:rPr>
              <a:t>5.Low-luminosity </a:t>
            </a:r>
            <a:r>
              <a:rPr lang="en-US" altLang="zh-TW" sz="2400" dirty="0">
                <a:solidFill>
                  <a:schemeClr val="bg1">
                    <a:lumMod val="75000"/>
                  </a:schemeClr>
                </a:solidFill>
              </a:rPr>
              <a:t>Hard X-ray/radio sources in the galactic bulge and other population II </a:t>
            </a:r>
            <a:r>
              <a:rPr lang="en-US" altLang="zh-TW" sz="2400" dirty="0" smtClean="0">
                <a:solidFill>
                  <a:schemeClr val="bg1">
                    <a:lumMod val="75000"/>
                  </a:schemeClr>
                </a:solidFill>
              </a:rPr>
              <a:t>systems</a:t>
            </a:r>
            <a:endParaRPr lang="zh-TW" altLang="en-US" sz="2400" dirty="0">
              <a:solidFill>
                <a:schemeClr val="bg1">
                  <a:lumMod val="75000"/>
                </a:schemeClr>
              </a:solidFill>
            </a:endParaRPr>
          </a:p>
        </p:txBody>
      </p:sp>
    </p:spTree>
    <p:extLst>
      <p:ext uri="{BB962C8B-B14F-4D97-AF65-F5344CB8AC3E}">
        <p14:creationId xmlns:p14="http://schemas.microsoft.com/office/powerpoint/2010/main" val="2224580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altLang="zh-TW" dirty="0" smtClean="0"/>
              <a:t>Globular clusters—the motivation</a:t>
            </a:r>
            <a:endParaRPr lang="zh-TW"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229600" cy="5410200"/>
              </a:xfrm>
            </p:spPr>
            <p:txBody>
              <a:bodyPr>
                <a:normAutofit/>
              </a:bodyPr>
              <a:lstStyle/>
              <a:p>
                <a:pPr marL="0" indent="0">
                  <a:buNone/>
                </a:pPr>
                <a:endParaRPr lang="en-US" altLang="zh-TW" sz="2400" dirty="0" smtClean="0"/>
              </a:p>
              <a:p>
                <a:pPr marL="0" indent="0">
                  <a:buNone/>
                </a:pPr>
                <a:r>
                  <a:rPr lang="en-US" altLang="zh-TW" sz="2400" dirty="0" smtClean="0"/>
                  <a:t>1.</a:t>
                </a:r>
                <a:r>
                  <a:rPr lang="zh-TW" altLang="en-US" sz="2400" dirty="0" smtClean="0"/>
                  <a:t> </a:t>
                </a:r>
                <a:r>
                  <a:rPr lang="en-US" altLang="zh-TW" sz="2400" dirty="0" smtClean="0"/>
                  <a:t>If ULXs in globular clusters are IMBHs, could we find dormant IMBHs in globular clusters close to us by other means? (Kinematics etc…)</a:t>
                </a:r>
              </a:p>
              <a:p>
                <a:pPr marL="0" indent="0">
                  <a:buNone/>
                </a:pPr>
                <a:endParaRPr lang="en-US" altLang="zh-TW" sz="2400" dirty="0" smtClean="0"/>
              </a:p>
              <a:p>
                <a:pPr marL="0" indent="0">
                  <a:buNone/>
                </a:pPr>
                <a:r>
                  <a:rPr lang="en-US" altLang="zh-TW" sz="2400" dirty="0" smtClean="0"/>
                  <a:t>2. Dwarf galaxies have SMBH </a:t>
                </a:r>
                <a:r>
                  <a:rPr lang="en-US" altLang="zh-TW" sz="2400" dirty="0"/>
                  <a:t>~8 ×</a:t>
                </a:r>
                <a:r>
                  <a:rPr lang="en-US" altLang="zh-TW" sz="2400" dirty="0" smtClean="0">
                    <a:ea typeface="Cambria Math" pitchFamily="18" charset="0"/>
                  </a:rPr>
                  <a:t> </a:t>
                </a:r>
                <a14:m>
                  <m:oMath xmlns:m="http://schemas.openxmlformats.org/officeDocument/2006/math">
                    <m:sSup>
                      <m:sSupPr>
                        <m:ctrlPr>
                          <a:rPr lang="en-US" altLang="zh-TW" sz="2400" i="1">
                            <a:latin typeface="Cambria Math"/>
                            <a:ea typeface="Cambria Math" pitchFamily="18" charset="0"/>
                          </a:rPr>
                        </m:ctrlPr>
                      </m:sSupPr>
                      <m:e>
                        <m:r>
                          <a:rPr lang="en-US" altLang="zh-TW" sz="2400" i="1">
                            <a:latin typeface="Cambria Math"/>
                            <a:ea typeface="Cambria Math" pitchFamily="18" charset="0"/>
                          </a:rPr>
                          <m:t>10</m:t>
                        </m:r>
                      </m:e>
                      <m:sup>
                        <m:r>
                          <a:rPr lang="en-US" altLang="zh-TW" sz="2400" i="1">
                            <a:latin typeface="Cambria Math"/>
                            <a:ea typeface="Cambria Math" pitchFamily="18" charset="0"/>
                          </a:rPr>
                          <m:t>4</m:t>
                        </m:r>
                      </m:sup>
                    </m:sSup>
                  </m:oMath>
                </a14:m>
                <a:r>
                  <a:rPr lang="en-US" altLang="zh-TW" sz="2400" dirty="0">
                    <a:ea typeface="Cambria Math" pitchFamily="18" charset="0"/>
                  </a:rPr>
                  <a:t> </a:t>
                </a:r>
                <a14:m>
                  <m:oMath xmlns:m="http://schemas.openxmlformats.org/officeDocument/2006/math">
                    <m:sSub>
                      <m:sSubPr>
                        <m:ctrlPr>
                          <a:rPr lang="en-US" altLang="zh-TW" sz="2400" i="1">
                            <a:latin typeface="Cambria Math"/>
                            <a:ea typeface="Cambria Math" pitchFamily="18" charset="0"/>
                          </a:rPr>
                        </m:ctrlPr>
                      </m:sSubPr>
                      <m:e>
                        <m:r>
                          <a:rPr lang="en-US" altLang="zh-TW" sz="2400" i="1">
                            <a:latin typeface="Cambria Math"/>
                            <a:ea typeface="Cambria Math" pitchFamily="18" charset="0"/>
                          </a:rPr>
                          <m:t>𝑀</m:t>
                        </m:r>
                      </m:e>
                      <m:sub>
                        <m:r>
                          <a:rPr lang="en-US" altLang="zh-TW" sz="2400" i="1">
                            <a:latin typeface="Cambria Math"/>
                            <a:ea typeface="Cambria Math"/>
                          </a:rPr>
                          <m:t>⨀</m:t>
                        </m:r>
                      </m:sub>
                    </m:sSub>
                  </m:oMath>
                </a14:m>
                <a:r>
                  <a:rPr lang="en-US" altLang="zh-TW" sz="2400" dirty="0" smtClean="0"/>
                  <a:t>, might spheroidal globular cluster also harbor BHs?</a:t>
                </a:r>
                <a:r>
                  <a:rPr lang="zh-TW" altLang="en-US" sz="2400" dirty="0"/>
                  <a:t> </a:t>
                </a:r>
                <a:r>
                  <a:rPr lang="en-US" altLang="zh-TW" sz="2400" dirty="0" smtClean="0"/>
                  <a:t>If they also follow the 0.1% mass relation, then they would be </a:t>
                </a:r>
                <a14:m>
                  <m:oMath xmlns:m="http://schemas.openxmlformats.org/officeDocument/2006/math">
                    <m:sSup>
                      <m:sSupPr>
                        <m:ctrlPr>
                          <a:rPr lang="en-US" altLang="zh-TW" sz="2400" i="1">
                            <a:latin typeface="Cambria Math"/>
                            <a:ea typeface="Cambria Math" pitchFamily="18" charset="0"/>
                          </a:rPr>
                        </m:ctrlPr>
                      </m:sSupPr>
                      <m:e>
                        <m:r>
                          <a:rPr lang="en-US" altLang="zh-TW" sz="2400" i="1">
                            <a:latin typeface="Cambria Math"/>
                            <a:ea typeface="Cambria Math" pitchFamily="18" charset="0"/>
                          </a:rPr>
                          <m:t>10</m:t>
                        </m:r>
                      </m:e>
                      <m:sup>
                        <m:r>
                          <a:rPr lang="en-US" altLang="zh-TW" sz="2400" b="0" i="1" smtClean="0">
                            <a:latin typeface="Cambria Math"/>
                            <a:ea typeface="Cambria Math" pitchFamily="18" charset="0"/>
                          </a:rPr>
                          <m:t>3−4</m:t>
                        </m:r>
                      </m:sup>
                    </m:sSup>
                  </m:oMath>
                </a14:m>
                <a:r>
                  <a:rPr lang="en-US" altLang="zh-TW" sz="2400" dirty="0">
                    <a:ea typeface="Cambria Math" pitchFamily="18" charset="0"/>
                  </a:rPr>
                  <a:t> </a:t>
                </a:r>
                <a14:m>
                  <m:oMath xmlns:m="http://schemas.openxmlformats.org/officeDocument/2006/math">
                    <m:sSub>
                      <m:sSubPr>
                        <m:ctrlPr>
                          <a:rPr lang="en-US" altLang="zh-TW" sz="2400" i="1">
                            <a:latin typeface="Cambria Math"/>
                            <a:ea typeface="Cambria Math" pitchFamily="18" charset="0"/>
                          </a:rPr>
                        </m:ctrlPr>
                      </m:sSubPr>
                      <m:e>
                        <m:r>
                          <a:rPr lang="en-US" altLang="zh-TW" sz="2400" i="1">
                            <a:latin typeface="Cambria Math"/>
                            <a:ea typeface="Cambria Math" pitchFamily="18" charset="0"/>
                          </a:rPr>
                          <m:t>𝑀</m:t>
                        </m:r>
                      </m:e>
                      <m:sub>
                        <m:r>
                          <a:rPr lang="en-US" altLang="zh-TW" sz="2400" i="1">
                            <a:latin typeface="Cambria Math"/>
                            <a:ea typeface="Cambria Math"/>
                          </a:rPr>
                          <m:t>⨀</m:t>
                        </m:r>
                      </m:sub>
                    </m:sSub>
                  </m:oMath>
                </a14:m>
                <a:r>
                  <a:rPr lang="en-US" altLang="zh-TW" sz="2400"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229600" cy="5410200"/>
              </a:xfrm>
              <a:blipFill rotWithShape="1">
                <a:blip r:embed="rId2"/>
                <a:stretch>
                  <a:fillRect l="-1111" r="-29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022319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altLang="zh-TW" sz="3200" dirty="0" smtClean="0"/>
              <a:t>Globular clusters—the 2 massive candidates</a:t>
            </a:r>
            <a:endParaRPr lang="zh-TW" altLang="en-US" sz="3200" dirty="0"/>
          </a:p>
        </p:txBody>
      </p:sp>
      <mc:AlternateContent xmlns:mc="http://schemas.openxmlformats.org/markup-compatibility/2006" xmlns:a14="http://schemas.microsoft.com/office/drawing/2010/main">
        <mc:Choice Requires="a14">
          <p:sp>
            <p:nvSpPr>
              <p:cNvPr id="4" name="TextBox 3"/>
              <p:cNvSpPr txBox="1"/>
              <p:nvPr/>
            </p:nvSpPr>
            <p:spPr>
              <a:xfrm>
                <a:off x="228601" y="1066800"/>
                <a:ext cx="4190999" cy="935000"/>
              </a:xfrm>
              <a:prstGeom prst="rect">
                <a:avLst/>
              </a:prstGeom>
              <a:noFill/>
              <a:ln w="25400">
                <a:solidFill>
                  <a:srgbClr val="0000FF"/>
                </a:solidFill>
              </a:ln>
            </p:spPr>
            <p:txBody>
              <a:bodyPr wrap="square" rtlCol="0">
                <a:spAutoFit/>
              </a:bodyPr>
              <a:lstStyle/>
              <a:p>
                <a:r>
                  <a:rPr lang="en-US" altLang="zh-TW" dirty="0" smtClean="0">
                    <a:latin typeface="Cambria Math" pitchFamily="18" charset="0"/>
                    <a:ea typeface="Cambria Math" pitchFamily="18" charset="0"/>
                  </a:rPr>
                  <a:t>2002: G1 cluster</a:t>
                </a:r>
                <a:r>
                  <a:rPr lang="zh-TW" altLang="en-US" dirty="0" smtClean="0">
                    <a:latin typeface="Cambria Math" pitchFamily="18" charset="0"/>
                    <a:ea typeface="Cambria Math" pitchFamily="18" charset="0"/>
                  </a:rPr>
                  <a:t> </a:t>
                </a:r>
                <a:r>
                  <a:rPr lang="en-US" altLang="zh-TW" dirty="0">
                    <a:latin typeface="Cambria Math" pitchFamily="18" charset="0"/>
                    <a:ea typeface="Cambria Math" pitchFamily="18" charset="0"/>
                  </a:rPr>
                  <a:t>(1.5 ×</a:t>
                </a:r>
                <a14:m>
                  <m:oMath xmlns:m="http://schemas.openxmlformats.org/officeDocument/2006/math">
                    <m:sSup>
                      <m:sSupPr>
                        <m:ctrlPr>
                          <a:rPr lang="en-US" altLang="zh-TW" i="1">
                            <a:latin typeface="Cambria Math"/>
                            <a:ea typeface="Cambria Math" pitchFamily="18" charset="0"/>
                          </a:rPr>
                        </m:ctrlPr>
                      </m:sSupPr>
                      <m:e>
                        <m:r>
                          <a:rPr lang="en-US" altLang="zh-TW" i="1">
                            <a:latin typeface="Cambria Math"/>
                            <a:ea typeface="Cambria Math" pitchFamily="18" charset="0"/>
                          </a:rPr>
                          <m:t>10</m:t>
                        </m:r>
                      </m:e>
                      <m:sup>
                        <m:r>
                          <a:rPr lang="en-US" altLang="zh-TW" b="0" i="1" smtClean="0">
                            <a:latin typeface="Cambria Math"/>
                            <a:ea typeface="Cambria Math" pitchFamily="18" charset="0"/>
                          </a:rPr>
                          <m:t>7</m:t>
                        </m:r>
                      </m:sup>
                    </m:sSup>
                  </m:oMath>
                </a14:m>
                <a:r>
                  <a:rPr lang="en-US" altLang="zh-TW" dirty="0">
                    <a:ea typeface="Cambria Math" pitchFamily="18" charset="0"/>
                  </a:rPr>
                  <a:t> </a:t>
                </a:r>
                <a14:m>
                  <m:oMath xmlns:m="http://schemas.openxmlformats.org/officeDocument/2006/math">
                    <m:sSub>
                      <m:sSubPr>
                        <m:ctrlPr>
                          <a:rPr lang="en-US" altLang="zh-TW" i="1">
                            <a:latin typeface="Cambria Math"/>
                            <a:ea typeface="Cambria Math" pitchFamily="18" charset="0"/>
                          </a:rPr>
                        </m:ctrlPr>
                      </m:sSubPr>
                      <m:e>
                        <m:r>
                          <a:rPr lang="en-US" altLang="zh-TW" i="1">
                            <a:latin typeface="Cambria Math"/>
                            <a:ea typeface="Cambria Math" pitchFamily="18" charset="0"/>
                          </a:rPr>
                          <m:t>𝑀</m:t>
                        </m:r>
                      </m:e>
                      <m:sub>
                        <m:r>
                          <a:rPr lang="en-US" altLang="zh-TW" i="1">
                            <a:latin typeface="Cambria Math"/>
                            <a:ea typeface="Cambria Math"/>
                          </a:rPr>
                          <m:t>⨀</m:t>
                        </m:r>
                      </m:sub>
                    </m:sSub>
                    <m:r>
                      <a:rPr lang="en-US" altLang="zh-TW" b="0" i="1" smtClean="0">
                        <a:latin typeface="Cambria Math"/>
                        <a:ea typeface="Cambria Math"/>
                      </a:rPr>
                      <m:t>)</m:t>
                    </m:r>
                  </m:oMath>
                </a14:m>
                <a:r>
                  <a:rPr lang="zh-TW" altLang="en-US" dirty="0" smtClean="0">
                    <a:latin typeface="Cambria Math" pitchFamily="18" charset="0"/>
                    <a:ea typeface="Cambria Math" pitchFamily="18" charset="0"/>
                  </a:rPr>
                  <a:t> </a:t>
                </a:r>
                <a:r>
                  <a:rPr lang="en-US" altLang="zh-TW" dirty="0">
                    <a:latin typeface="Cambria Math" pitchFamily="18" charset="0"/>
                    <a:ea typeface="Cambria Math" pitchFamily="18" charset="0"/>
                  </a:rPr>
                  <a:t>in Andromeda </a:t>
                </a:r>
                <a:r>
                  <a:rPr lang="en-US" altLang="zh-TW" dirty="0" smtClean="0">
                    <a:latin typeface="Cambria Math" pitchFamily="18" charset="0"/>
                    <a:ea typeface="Cambria Math" pitchFamily="18" charset="0"/>
                  </a:rPr>
                  <a:t>galaxy was found using velocity profiles to host </a:t>
                </a:r>
                <a:r>
                  <a:rPr lang="en-US" altLang="zh-TW" dirty="0">
                    <a:latin typeface="Cambria Math" pitchFamily="18" charset="0"/>
                    <a:ea typeface="Cambria Math" pitchFamily="18" charset="0"/>
                  </a:rPr>
                  <a:t>2 ×</a:t>
                </a:r>
                <a:r>
                  <a:rPr lang="en-US" altLang="zh-TW" dirty="0" smtClean="0">
                    <a:ea typeface="Cambria Math" pitchFamily="18" charset="0"/>
                  </a:rPr>
                  <a:t> </a:t>
                </a:r>
                <a14:m>
                  <m:oMath xmlns:m="http://schemas.openxmlformats.org/officeDocument/2006/math">
                    <m:sSup>
                      <m:sSupPr>
                        <m:ctrlPr>
                          <a:rPr lang="en-US" altLang="zh-TW" i="1">
                            <a:latin typeface="Cambria Math"/>
                            <a:ea typeface="Cambria Math" pitchFamily="18" charset="0"/>
                          </a:rPr>
                        </m:ctrlPr>
                      </m:sSupPr>
                      <m:e>
                        <m:r>
                          <a:rPr lang="en-US" altLang="zh-TW" i="1">
                            <a:latin typeface="Cambria Math"/>
                            <a:ea typeface="Cambria Math" pitchFamily="18" charset="0"/>
                          </a:rPr>
                          <m:t>10</m:t>
                        </m:r>
                      </m:e>
                      <m:sup>
                        <m:r>
                          <a:rPr lang="en-US" altLang="zh-TW" i="1">
                            <a:latin typeface="Cambria Math"/>
                            <a:ea typeface="Cambria Math" pitchFamily="18" charset="0"/>
                          </a:rPr>
                          <m:t>4</m:t>
                        </m:r>
                      </m:sup>
                    </m:sSup>
                  </m:oMath>
                </a14:m>
                <a:r>
                  <a:rPr lang="en-US" altLang="zh-TW" dirty="0">
                    <a:ea typeface="Cambria Math" pitchFamily="18" charset="0"/>
                  </a:rPr>
                  <a:t> </a:t>
                </a:r>
                <a14:m>
                  <m:oMath xmlns:m="http://schemas.openxmlformats.org/officeDocument/2006/math">
                    <m:sSub>
                      <m:sSubPr>
                        <m:ctrlPr>
                          <a:rPr lang="en-US" altLang="zh-TW" i="1">
                            <a:latin typeface="Cambria Math"/>
                            <a:ea typeface="Cambria Math" pitchFamily="18" charset="0"/>
                          </a:rPr>
                        </m:ctrlPr>
                      </m:sSubPr>
                      <m:e>
                        <m:r>
                          <a:rPr lang="en-US" altLang="zh-TW" i="1">
                            <a:latin typeface="Cambria Math"/>
                            <a:ea typeface="Cambria Math" pitchFamily="18" charset="0"/>
                          </a:rPr>
                          <m:t>𝑀</m:t>
                        </m:r>
                      </m:e>
                      <m:sub>
                        <m:r>
                          <a:rPr lang="en-US" altLang="zh-TW" i="1">
                            <a:latin typeface="Cambria Math"/>
                            <a:ea typeface="Cambria Math"/>
                          </a:rPr>
                          <m:t>⨀</m:t>
                        </m:r>
                      </m:sub>
                    </m:sSub>
                  </m:oMath>
                </a14:m>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BH.</a:t>
                </a:r>
                <a:endParaRPr lang="zh-TW" altLang="en-US" dirty="0" smtClean="0">
                  <a:latin typeface="Cambria Math" pitchFamily="18" charset="0"/>
                  <a:ea typeface="Cambria Math"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28601" y="1066800"/>
                <a:ext cx="4190999" cy="935000"/>
              </a:xfrm>
              <a:prstGeom prst="rect">
                <a:avLst/>
              </a:prstGeom>
              <a:blipFill rotWithShape="1">
                <a:blip r:embed="rId2"/>
                <a:stretch>
                  <a:fillRect l="-1013" t="-2548" b="-7006"/>
                </a:stretch>
              </a:blipFill>
              <a:ln w="25400">
                <a:solidFill>
                  <a:srgbClr val="0000FF"/>
                </a:solidFill>
              </a:ln>
            </p:spPr>
            <p:txBody>
              <a:bodyPr/>
              <a:lstStyle/>
              <a:p>
                <a:r>
                  <a:rPr lang="zh-TW" altLang="en-US">
                    <a:noFill/>
                  </a:rPr>
                  <a:t> </a:t>
                </a:r>
              </a:p>
            </p:txBody>
          </p:sp>
        </mc:Fallback>
      </mc:AlternateContent>
      <p:grpSp>
        <p:nvGrpSpPr>
          <p:cNvPr id="26" name="Group 25"/>
          <p:cNvGrpSpPr/>
          <p:nvPr/>
        </p:nvGrpSpPr>
        <p:grpSpPr>
          <a:xfrm>
            <a:off x="4724400" y="1066800"/>
            <a:ext cx="4190999" cy="4411862"/>
            <a:chOff x="4724400" y="1066800"/>
            <a:chExt cx="4190999" cy="4411862"/>
          </a:xfrm>
        </p:grpSpPr>
        <mc:AlternateContent xmlns:mc="http://schemas.openxmlformats.org/markup-compatibility/2006" xmlns:a14="http://schemas.microsoft.com/office/drawing/2010/main">
          <mc:Choice Requires="a14">
            <p:sp>
              <p:nvSpPr>
                <p:cNvPr id="6" name="TextBox 5"/>
                <p:cNvSpPr txBox="1"/>
                <p:nvPr/>
              </p:nvSpPr>
              <p:spPr>
                <a:xfrm>
                  <a:off x="4724400" y="1066800"/>
                  <a:ext cx="4190999" cy="929165"/>
                </a:xfrm>
                <a:prstGeom prst="rect">
                  <a:avLst/>
                </a:prstGeom>
                <a:noFill/>
                <a:ln w="25400">
                  <a:solidFill>
                    <a:srgbClr val="0000FF"/>
                  </a:solidFill>
                </a:ln>
              </p:spPr>
              <p:txBody>
                <a:bodyPr wrap="square" rtlCol="0">
                  <a:spAutoFit/>
                </a:bodyPr>
                <a:lstStyle/>
                <a:p>
                  <a:r>
                    <a:rPr lang="en-US" altLang="zh-TW" dirty="0" smtClean="0">
                      <a:latin typeface="Cambria Math" pitchFamily="18" charset="0"/>
                      <a:ea typeface="Cambria Math" pitchFamily="18" charset="0"/>
                    </a:rPr>
                    <a:t>2008: A 4 </a:t>
                  </a:r>
                  <a:r>
                    <a:rPr lang="en-US" altLang="zh-TW" dirty="0">
                      <a:latin typeface="Cambria Math" pitchFamily="18" charset="0"/>
                      <a:ea typeface="Cambria Math" pitchFamily="18" charset="0"/>
                    </a:rPr>
                    <a:t>×</a:t>
                  </a:r>
                  <a:r>
                    <a:rPr lang="en-US" altLang="zh-TW" dirty="0">
                      <a:ea typeface="Cambria Math" pitchFamily="18" charset="0"/>
                    </a:rPr>
                    <a:t> </a:t>
                  </a:r>
                  <a14:m>
                    <m:oMath xmlns:m="http://schemas.openxmlformats.org/officeDocument/2006/math">
                      <m:sSup>
                        <m:sSupPr>
                          <m:ctrlPr>
                            <a:rPr lang="en-US" altLang="zh-TW" i="1">
                              <a:latin typeface="Cambria Math"/>
                              <a:ea typeface="Cambria Math" pitchFamily="18" charset="0"/>
                            </a:rPr>
                          </m:ctrlPr>
                        </m:sSupPr>
                        <m:e>
                          <m:r>
                            <a:rPr lang="en-US" altLang="zh-TW" i="1">
                              <a:latin typeface="Cambria Math"/>
                              <a:ea typeface="Cambria Math" pitchFamily="18" charset="0"/>
                            </a:rPr>
                            <m:t>10</m:t>
                          </m:r>
                        </m:e>
                        <m:sup>
                          <m:r>
                            <a:rPr lang="en-US" altLang="zh-TW" i="1">
                              <a:latin typeface="Cambria Math"/>
                              <a:ea typeface="Cambria Math" pitchFamily="18" charset="0"/>
                            </a:rPr>
                            <m:t>4</m:t>
                          </m:r>
                        </m:sup>
                      </m:sSup>
                    </m:oMath>
                  </a14:m>
                  <a:r>
                    <a:rPr lang="en-US" altLang="zh-TW" dirty="0">
                      <a:ea typeface="Cambria Math" pitchFamily="18" charset="0"/>
                    </a:rPr>
                    <a:t> </a:t>
                  </a:r>
                  <a14:m>
                    <m:oMath xmlns:m="http://schemas.openxmlformats.org/officeDocument/2006/math">
                      <m:sSub>
                        <m:sSubPr>
                          <m:ctrlPr>
                            <a:rPr lang="en-US" altLang="zh-TW" i="1">
                              <a:latin typeface="Cambria Math"/>
                              <a:ea typeface="Cambria Math" pitchFamily="18" charset="0"/>
                            </a:rPr>
                          </m:ctrlPr>
                        </m:sSubPr>
                        <m:e>
                          <m:r>
                            <a:rPr lang="en-US" altLang="zh-TW" i="1">
                              <a:latin typeface="Cambria Math"/>
                              <a:ea typeface="Cambria Math" pitchFamily="18" charset="0"/>
                            </a:rPr>
                            <m:t>𝑀</m:t>
                          </m:r>
                        </m:e>
                        <m:sub>
                          <m:r>
                            <a:rPr lang="en-US" altLang="zh-TW" i="1">
                              <a:latin typeface="Cambria Math"/>
                              <a:ea typeface="Cambria Math"/>
                            </a:rPr>
                            <m:t>⨀</m:t>
                          </m:r>
                        </m:sub>
                      </m:sSub>
                    </m:oMath>
                  </a14:m>
                  <a:r>
                    <a:rPr lang="zh-TW" altLang="en-US" dirty="0">
                      <a:latin typeface="Cambria Math" pitchFamily="18" charset="0"/>
                      <a:ea typeface="Cambria Math" pitchFamily="18" charset="0"/>
                    </a:rPr>
                    <a:t> </a:t>
                  </a:r>
                  <a:r>
                    <a:rPr lang="en-US" altLang="zh-TW" dirty="0" smtClean="0">
                      <a:latin typeface="Cambria Math" pitchFamily="18" charset="0"/>
                      <a:ea typeface="Cambria Math" pitchFamily="18" charset="0"/>
                    </a:rPr>
                    <a:t>BH was found at the center of Milky Ways’ largest globular cluster </a:t>
                  </a:r>
                  <a:r>
                    <a:rPr lang="el-GR" altLang="zh-TW" dirty="0">
                      <a:latin typeface="Cambria Math" pitchFamily="18" charset="0"/>
                      <a:ea typeface="Cambria Math" pitchFamily="18" charset="0"/>
                    </a:rPr>
                    <a:t>ω </a:t>
                  </a:r>
                  <a:r>
                    <a:rPr lang="en-US" altLang="zh-TW" dirty="0" smtClean="0">
                      <a:latin typeface="Cambria Math" pitchFamily="18" charset="0"/>
                      <a:ea typeface="Cambria Math" pitchFamily="18" charset="0"/>
                    </a:rPr>
                    <a:t>Cent.</a:t>
                  </a:r>
                  <a:endParaRPr lang="zh-TW" altLang="en-US" dirty="0" smtClean="0">
                    <a:latin typeface="Cambria Math" pitchFamily="18" charset="0"/>
                    <a:ea typeface="Cambria Math"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724400" y="1066800"/>
                  <a:ext cx="4190999" cy="929165"/>
                </a:xfrm>
                <a:prstGeom prst="rect">
                  <a:avLst/>
                </a:prstGeom>
                <a:blipFill rotWithShape="1">
                  <a:blip r:embed="rId3"/>
                  <a:stretch>
                    <a:fillRect l="-868" t="-2564" r="-1013" b="-7692"/>
                  </a:stretch>
                </a:blipFill>
                <a:ln w="25400">
                  <a:solidFill>
                    <a:srgbClr val="0000FF"/>
                  </a:solidFill>
                </a:ln>
              </p:spPr>
              <p:txBody>
                <a:bodyPr/>
                <a:lstStyle/>
                <a:p>
                  <a:r>
                    <a:rPr lang="zh-TW" altLang="en-US">
                      <a:noFill/>
                    </a:rPr>
                    <a:t> </a:t>
                  </a:r>
                </a:p>
              </p:txBody>
            </p:sp>
          </mc:Fallback>
        </mc:AlternateContent>
        <p:grpSp>
          <p:nvGrpSpPr>
            <p:cNvPr id="10" name="Group 9"/>
            <p:cNvGrpSpPr/>
            <p:nvPr/>
          </p:nvGrpSpPr>
          <p:grpSpPr>
            <a:xfrm>
              <a:off x="5535825" y="2209800"/>
              <a:ext cx="3293077" cy="3268862"/>
              <a:chOff x="5317522" y="2209800"/>
              <a:chExt cx="3293077" cy="3268862"/>
            </a:xfrm>
          </p:grpSpPr>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7522" y="2209800"/>
                <a:ext cx="3293077" cy="3268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670721" y="2362200"/>
                <a:ext cx="1524000" cy="276999"/>
              </a:xfrm>
              <a:prstGeom prst="rect">
                <a:avLst/>
              </a:prstGeom>
              <a:noFill/>
              <a:ln w="25400">
                <a:noFill/>
              </a:ln>
            </p:spPr>
            <p:txBody>
              <a:bodyPr wrap="square" rtlCol="0">
                <a:spAutoFit/>
              </a:bodyPr>
              <a:lstStyle/>
              <a:p>
                <a:r>
                  <a:rPr lang="en-US" altLang="zh-TW" sz="1200" dirty="0" err="1" smtClean="0">
                    <a:latin typeface="Cambria Math" pitchFamily="18" charset="0"/>
                    <a:ea typeface="Cambria Math" pitchFamily="18" charset="0"/>
                  </a:rPr>
                  <a:t>Noyola</a:t>
                </a:r>
                <a:r>
                  <a:rPr lang="en-US" altLang="zh-TW" sz="1200" dirty="0" smtClean="0">
                    <a:latin typeface="Cambria Math" pitchFamily="18" charset="0"/>
                    <a:ea typeface="Cambria Math" pitchFamily="18" charset="0"/>
                  </a:rPr>
                  <a:t>+ 2008</a:t>
                </a:r>
                <a:endParaRPr lang="zh-TW" altLang="en-US" sz="1200" dirty="0" smtClean="0">
                  <a:latin typeface="Cambria Math" pitchFamily="18" charset="0"/>
                  <a:ea typeface="Cambria Math" pitchFamily="18" charset="0"/>
                </a:endParaRPr>
              </a:p>
            </p:txBody>
          </p:sp>
        </p:grpSp>
      </p:grpSp>
      <p:grpSp>
        <p:nvGrpSpPr>
          <p:cNvPr id="25" name="Group 24"/>
          <p:cNvGrpSpPr/>
          <p:nvPr/>
        </p:nvGrpSpPr>
        <p:grpSpPr>
          <a:xfrm>
            <a:off x="229550" y="2001800"/>
            <a:ext cx="4190999" cy="1290601"/>
            <a:chOff x="229550" y="2001800"/>
            <a:chExt cx="4190999" cy="1290601"/>
          </a:xfrm>
        </p:grpSpPr>
        <mc:AlternateContent xmlns:mc="http://schemas.openxmlformats.org/markup-compatibility/2006" xmlns:a14="http://schemas.microsoft.com/office/drawing/2010/main">
          <mc:Choice Requires="a14">
            <p:sp>
              <p:nvSpPr>
                <p:cNvPr id="5" name="TextBox 4"/>
                <p:cNvSpPr txBox="1"/>
                <p:nvPr/>
              </p:nvSpPr>
              <p:spPr>
                <a:xfrm>
                  <a:off x="229550" y="2369071"/>
                  <a:ext cx="4190999" cy="923330"/>
                </a:xfrm>
                <a:prstGeom prst="rect">
                  <a:avLst/>
                </a:prstGeom>
                <a:noFill/>
                <a:ln w="25400">
                  <a:solidFill>
                    <a:srgbClr val="0000FF"/>
                  </a:solidFill>
                </a:ln>
              </p:spPr>
              <p:txBody>
                <a:bodyPr wrap="square" rtlCol="0">
                  <a:spAutoFit/>
                </a:bodyPr>
                <a:lstStyle/>
                <a:p>
                  <a:r>
                    <a:rPr lang="en-US" altLang="zh-TW" dirty="0" smtClean="0">
                      <a:latin typeface="Cambria Math" pitchFamily="18" charset="0"/>
                      <a:ea typeface="Cambria Math" pitchFamily="18" charset="0"/>
                    </a:rPr>
                    <a:t>2007 A radio source was found at the center of G1 with </a:t>
                  </a:r>
                  <a14:m>
                    <m:oMath xmlns:m="http://schemas.openxmlformats.org/officeDocument/2006/math">
                      <m:sSub>
                        <m:sSubPr>
                          <m:ctrlPr>
                            <a:rPr lang="en-US" altLang="zh-TW" i="1" smtClean="0">
                              <a:latin typeface="Cambria Math"/>
                              <a:ea typeface="Cambria Math" pitchFamily="18" charset="0"/>
                            </a:rPr>
                          </m:ctrlPr>
                        </m:sSubPr>
                        <m:e>
                          <m:r>
                            <a:rPr lang="en-US" altLang="zh-TW" b="0" i="1" smtClean="0">
                              <a:latin typeface="Cambria Math"/>
                              <a:ea typeface="Cambria Math" pitchFamily="18" charset="0"/>
                            </a:rPr>
                            <m:t>𝐿</m:t>
                          </m:r>
                        </m:e>
                        <m:sub>
                          <m:r>
                            <a:rPr lang="en-US" altLang="zh-TW" b="0" i="1" smtClean="0">
                              <a:latin typeface="Cambria Math"/>
                              <a:ea typeface="Cambria Math" pitchFamily="18" charset="0"/>
                            </a:rPr>
                            <m:t>𝑟𝑎𝑑𝑖𝑜</m:t>
                          </m:r>
                        </m:sub>
                      </m:sSub>
                      <m:r>
                        <a:rPr lang="en-US" altLang="zh-TW" b="0" i="1" smtClean="0">
                          <a:latin typeface="Cambria Math"/>
                          <a:ea typeface="Cambria Math" pitchFamily="18" charset="0"/>
                        </a:rPr>
                        <m:t>/</m:t>
                      </m:r>
                      <m:sSub>
                        <m:sSubPr>
                          <m:ctrlPr>
                            <a:rPr lang="en-US" altLang="zh-TW" i="1">
                              <a:latin typeface="Cambria Math"/>
                              <a:ea typeface="Cambria Math" pitchFamily="18" charset="0"/>
                            </a:rPr>
                          </m:ctrlPr>
                        </m:sSubPr>
                        <m:e>
                          <m:r>
                            <a:rPr lang="en-US" altLang="zh-TW" i="1">
                              <a:latin typeface="Cambria Math"/>
                              <a:ea typeface="Cambria Math" pitchFamily="18" charset="0"/>
                            </a:rPr>
                            <m:t>𝐿</m:t>
                          </m:r>
                        </m:e>
                        <m:sub>
                          <m:r>
                            <a:rPr lang="en-US" altLang="zh-TW" b="0" i="1" smtClean="0">
                              <a:latin typeface="Cambria Math"/>
                              <a:ea typeface="Cambria Math" pitchFamily="18" charset="0"/>
                            </a:rPr>
                            <m:t>𝑋</m:t>
                          </m:r>
                        </m:sub>
                      </m:sSub>
                    </m:oMath>
                  </a14:m>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similar to other accreting BHs.</a:t>
                  </a:r>
                  <a:endParaRPr lang="zh-TW" altLang="en-US" dirty="0">
                    <a:latin typeface="Cambria Math" pitchFamily="18" charset="0"/>
                    <a:ea typeface="Cambria Math"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29550" y="2369071"/>
                  <a:ext cx="4190999" cy="923330"/>
                </a:xfrm>
                <a:prstGeom prst="rect">
                  <a:avLst/>
                </a:prstGeom>
                <a:blipFill rotWithShape="1">
                  <a:blip r:embed="rId5"/>
                  <a:stretch>
                    <a:fillRect l="-1013" t="-2581" b="-7742"/>
                  </a:stretch>
                </a:blipFill>
                <a:ln w="25400">
                  <a:solidFill>
                    <a:srgbClr val="0000FF"/>
                  </a:solidFill>
                </a:ln>
              </p:spPr>
              <p:txBody>
                <a:bodyPr/>
                <a:lstStyle/>
                <a:p>
                  <a:r>
                    <a:rPr lang="zh-TW" altLang="en-US">
                      <a:noFill/>
                    </a:rPr>
                    <a:t> </a:t>
                  </a:r>
                </a:p>
              </p:txBody>
            </p:sp>
          </mc:Fallback>
        </mc:AlternateContent>
        <p:cxnSp>
          <p:nvCxnSpPr>
            <p:cNvPr id="14" name="Straight Connector 13"/>
            <p:cNvCxnSpPr>
              <a:stCxn id="4" idx="2"/>
              <a:endCxn id="5" idx="0"/>
            </p:cNvCxnSpPr>
            <p:nvPr/>
          </p:nvCxnSpPr>
          <p:spPr>
            <a:xfrm>
              <a:off x="2324101" y="2001800"/>
              <a:ext cx="949" cy="367271"/>
            </a:xfrm>
            <a:prstGeom prst="lin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1524000" y="1995965"/>
            <a:ext cx="3816178" cy="2460366"/>
            <a:chOff x="1524000" y="1995965"/>
            <a:chExt cx="3816178" cy="2460366"/>
          </a:xfrm>
        </p:grpSpPr>
        <p:sp>
          <p:nvSpPr>
            <p:cNvPr id="12" name="TextBox 11"/>
            <p:cNvSpPr txBox="1"/>
            <p:nvPr/>
          </p:nvSpPr>
          <p:spPr>
            <a:xfrm>
              <a:off x="1524000" y="3810000"/>
              <a:ext cx="3816178" cy="646331"/>
            </a:xfrm>
            <a:prstGeom prst="rect">
              <a:avLst/>
            </a:prstGeom>
            <a:noFill/>
            <a:ln w="25400">
              <a:solidFill>
                <a:srgbClr val="0000FF"/>
              </a:solidFill>
            </a:ln>
          </p:spPr>
          <p:txBody>
            <a:bodyPr wrap="square" rtlCol="0">
              <a:spAutoFit/>
            </a:bodyPr>
            <a:lstStyle/>
            <a:p>
              <a:r>
                <a:rPr lang="en-US" altLang="zh-TW" dirty="0" smtClean="0">
                  <a:latin typeface="Cambria Math" pitchFamily="18" charset="0"/>
                  <a:ea typeface="Cambria Math" pitchFamily="18" charset="0"/>
                </a:rPr>
                <a:t>Are they the missing link “IMBH”s that we have been looking for?</a:t>
              </a:r>
              <a:endParaRPr lang="zh-TW" altLang="en-US" dirty="0" smtClean="0">
                <a:latin typeface="Cambria Math" pitchFamily="18" charset="0"/>
                <a:ea typeface="Cambria Math" pitchFamily="18" charset="0"/>
              </a:endParaRPr>
            </a:p>
          </p:txBody>
        </p:sp>
        <p:cxnSp>
          <p:nvCxnSpPr>
            <p:cNvPr id="18" name="Straight Connector 17"/>
            <p:cNvCxnSpPr/>
            <p:nvPr/>
          </p:nvCxnSpPr>
          <p:spPr>
            <a:xfrm>
              <a:off x="2743200" y="3292401"/>
              <a:ext cx="0" cy="551830"/>
            </a:xfrm>
            <a:prstGeom prst="lin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029200" y="1995965"/>
              <a:ext cx="0" cy="1814035"/>
            </a:xfrm>
            <a:prstGeom prst="lin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271689" y="4456331"/>
            <a:ext cx="8297721" cy="1973997"/>
            <a:chOff x="271689" y="4456331"/>
            <a:chExt cx="8297721" cy="1973997"/>
          </a:xfrm>
        </p:grpSpPr>
        <p:sp>
          <p:nvSpPr>
            <p:cNvPr id="11" name="TextBox 10"/>
            <p:cNvSpPr txBox="1"/>
            <p:nvPr/>
          </p:nvSpPr>
          <p:spPr>
            <a:xfrm>
              <a:off x="271689" y="4953000"/>
              <a:ext cx="8297721" cy="1477328"/>
            </a:xfrm>
            <a:prstGeom prst="rect">
              <a:avLst/>
            </a:prstGeom>
            <a:noFill/>
            <a:ln w="25400">
              <a:solidFill>
                <a:srgbClr val="0000FF"/>
              </a:solidFill>
            </a:ln>
          </p:spPr>
          <p:txBody>
            <a:bodyPr wrap="none" rtlCol="0">
              <a:spAutoFit/>
            </a:bodyPr>
            <a:lstStyle/>
            <a:p>
              <a:r>
                <a:rPr lang="en-US" altLang="zh-TW" dirty="0" smtClean="0">
                  <a:latin typeface="Cambria Math" pitchFamily="18" charset="0"/>
                  <a:ea typeface="Cambria Math" pitchFamily="18" charset="0"/>
                </a:rPr>
                <a:t>Problems:</a:t>
              </a:r>
            </a:p>
            <a:p>
              <a:r>
                <a:rPr lang="en-US" altLang="zh-TW" dirty="0">
                  <a:latin typeface="Cambria Math" pitchFamily="18" charset="0"/>
                  <a:ea typeface="Cambria Math" pitchFamily="18" charset="0"/>
                </a:rPr>
                <a:t>These two star systems have more in common with the cores</a:t>
              </a:r>
            </a:p>
            <a:p>
              <a:r>
                <a:rPr lang="en-US" altLang="zh-TW" dirty="0">
                  <a:latin typeface="Cambria Math" pitchFamily="18" charset="0"/>
                  <a:ea typeface="Cambria Math" pitchFamily="18" charset="0"/>
                </a:rPr>
                <a:t>of dwarf elliptical galaxies than with standard globular clusters. For this reason, it</a:t>
              </a:r>
            </a:p>
            <a:p>
              <a:r>
                <a:rPr lang="en-US" altLang="zh-TW" dirty="0">
                  <a:latin typeface="Cambria Math" pitchFamily="18" charset="0"/>
                  <a:ea typeface="Cambria Math" pitchFamily="18" charset="0"/>
                </a:rPr>
                <a:t>has been suggested that the two are, in fact, partially stripped dwarf </a:t>
              </a:r>
              <a:r>
                <a:rPr lang="en-US" altLang="zh-TW" dirty="0" err="1">
                  <a:latin typeface="Cambria Math" pitchFamily="18" charset="0"/>
                  <a:ea typeface="Cambria Math" pitchFamily="18" charset="0"/>
                </a:rPr>
                <a:t>ellipticals</a:t>
              </a:r>
              <a:r>
                <a:rPr lang="en-US" altLang="zh-TW" dirty="0">
                  <a:latin typeface="Cambria Math" pitchFamily="18" charset="0"/>
                  <a:ea typeface="Cambria Math" pitchFamily="18" charset="0"/>
                </a:rPr>
                <a:t> that</a:t>
              </a:r>
            </a:p>
            <a:p>
              <a:r>
                <a:rPr lang="en-US" altLang="zh-TW" dirty="0">
                  <a:latin typeface="Cambria Math" pitchFamily="18" charset="0"/>
                  <a:ea typeface="Cambria Math" pitchFamily="18" charset="0"/>
                </a:rPr>
                <a:t>have been captured by their respective spiral hosts.</a:t>
              </a:r>
              <a:endParaRPr lang="zh-TW" altLang="en-US" dirty="0" smtClean="0">
                <a:latin typeface="Cambria Math" pitchFamily="18" charset="0"/>
                <a:ea typeface="Cambria Math" pitchFamily="18" charset="0"/>
              </a:endParaRPr>
            </a:p>
          </p:txBody>
        </p:sp>
        <p:cxnSp>
          <p:nvCxnSpPr>
            <p:cNvPr id="22" name="Straight Connector 21"/>
            <p:cNvCxnSpPr>
              <a:stCxn id="12" idx="2"/>
            </p:cNvCxnSpPr>
            <p:nvPr/>
          </p:nvCxnSpPr>
          <p:spPr>
            <a:xfrm>
              <a:off x="3432089" y="4456331"/>
              <a:ext cx="0" cy="496669"/>
            </a:xfrm>
            <a:prstGeom prst="lin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4621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zh-TW" sz="3600" dirty="0" smtClean="0"/>
              <a:t>Globular clusters— another candidate</a:t>
            </a:r>
            <a:endParaRPr lang="zh-TW" altLang="en-US" sz="3600" dirty="0"/>
          </a:p>
        </p:txBody>
      </p:sp>
      <mc:AlternateContent xmlns:mc="http://schemas.openxmlformats.org/markup-compatibility/2006" xmlns:a14="http://schemas.microsoft.com/office/drawing/2010/main">
        <mc:Choice Requires="a14">
          <p:sp>
            <p:nvSpPr>
              <p:cNvPr id="4" name="TextBox 3"/>
              <p:cNvSpPr txBox="1"/>
              <p:nvPr/>
            </p:nvSpPr>
            <p:spPr>
              <a:xfrm>
                <a:off x="457201" y="1157416"/>
                <a:ext cx="8305800" cy="929165"/>
              </a:xfrm>
              <a:prstGeom prst="rect">
                <a:avLst/>
              </a:prstGeom>
              <a:noFill/>
              <a:ln w="25400">
                <a:solidFill>
                  <a:srgbClr val="0000FF"/>
                </a:solidFill>
              </a:ln>
            </p:spPr>
            <p:txBody>
              <a:bodyPr wrap="square" rtlCol="0">
                <a:spAutoFit/>
              </a:bodyPr>
              <a:lstStyle/>
              <a:p>
                <a:r>
                  <a:rPr lang="en-US" altLang="zh-TW" dirty="0" smtClean="0">
                    <a:latin typeface="Cambria Math" pitchFamily="18" charset="0"/>
                    <a:ea typeface="Cambria Math" pitchFamily="18" charset="0"/>
                  </a:rPr>
                  <a:t>2002:</a:t>
                </a:r>
                <a:r>
                  <a:rPr lang="zh-TW" altLang="en-US" dirty="0" smtClean="0">
                    <a:latin typeface="Cambria Math" pitchFamily="18" charset="0"/>
                    <a:ea typeface="Cambria Math" pitchFamily="18" charset="0"/>
                  </a:rPr>
                  <a:t> </a:t>
                </a:r>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Possible detection of ~1700</a:t>
                </a:r>
                <a:r>
                  <a:rPr lang="en-US" altLang="zh-TW" dirty="0">
                    <a:ea typeface="Cambria Math" pitchFamily="18" charset="0"/>
                  </a:rPr>
                  <a:t> </a:t>
                </a:r>
                <a14:m>
                  <m:oMath xmlns:m="http://schemas.openxmlformats.org/officeDocument/2006/math">
                    <m:sSub>
                      <m:sSubPr>
                        <m:ctrlPr>
                          <a:rPr lang="en-US" altLang="zh-TW" i="1">
                            <a:latin typeface="Cambria Math"/>
                            <a:ea typeface="Cambria Math" pitchFamily="18" charset="0"/>
                          </a:rPr>
                        </m:ctrlPr>
                      </m:sSubPr>
                      <m:e>
                        <m:r>
                          <a:rPr lang="en-US" altLang="zh-TW" i="1">
                            <a:latin typeface="Cambria Math"/>
                            <a:ea typeface="Cambria Math" pitchFamily="18" charset="0"/>
                          </a:rPr>
                          <m:t>𝑀</m:t>
                        </m:r>
                      </m:e>
                      <m:sub>
                        <m:r>
                          <a:rPr lang="en-US" altLang="zh-TW" i="1">
                            <a:latin typeface="Cambria Math"/>
                            <a:ea typeface="Cambria Math"/>
                          </a:rPr>
                          <m:t>⨀</m:t>
                        </m:r>
                      </m:sub>
                    </m:sSub>
                  </m:oMath>
                </a14:m>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black hole in the globular cluster M15 being consistent with M-</a:t>
                </a:r>
                <a:r>
                  <a:rPr lang="en-US" altLang="zh-TW" dirty="0" smtClean="0">
                    <a:latin typeface="Symbol" pitchFamily="18" charset="2"/>
                    <a:ea typeface="Cambria Math" pitchFamily="18" charset="0"/>
                  </a:rPr>
                  <a:t>s</a:t>
                </a:r>
                <a:r>
                  <a:rPr lang="en-US" altLang="zh-TW" dirty="0" smtClean="0">
                    <a:latin typeface="Cambria Math" pitchFamily="18" charset="0"/>
                    <a:ea typeface="Cambria Math" pitchFamily="18" charset="0"/>
                  </a:rPr>
                  <a:t> relation.</a:t>
                </a:r>
                <a:endParaRPr lang="zh-TW" altLang="en-US" dirty="0" smtClean="0">
                  <a:latin typeface="Cambria Math" pitchFamily="18" charset="0"/>
                  <a:ea typeface="Cambria Math"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57201" y="1157416"/>
                <a:ext cx="8305800" cy="929165"/>
              </a:xfrm>
              <a:prstGeom prst="rect">
                <a:avLst/>
              </a:prstGeom>
              <a:blipFill rotWithShape="1">
                <a:blip r:embed="rId2"/>
                <a:stretch>
                  <a:fillRect l="-439" t="-2564" b="-8333"/>
                </a:stretch>
              </a:blipFill>
              <a:ln w="25400">
                <a:solidFill>
                  <a:srgbClr val="0000FF"/>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75554" y="2306821"/>
                <a:ext cx="6498370" cy="929165"/>
              </a:xfrm>
              <a:prstGeom prst="rect">
                <a:avLst/>
              </a:prstGeom>
              <a:noFill/>
              <a:ln w="25400">
                <a:solidFill>
                  <a:srgbClr val="0000FF"/>
                </a:solidFill>
              </a:ln>
            </p:spPr>
            <p:txBody>
              <a:bodyPr wrap="square" rtlCol="0">
                <a:spAutoFit/>
              </a:bodyPr>
              <a:lstStyle/>
              <a:p>
                <a:r>
                  <a:rPr lang="en-US" altLang="zh-TW" dirty="0" smtClean="0">
                    <a:latin typeface="Cambria Math" pitchFamily="18" charset="0"/>
                    <a:ea typeface="Cambria Math" pitchFamily="18" charset="0"/>
                  </a:rPr>
                  <a:t>This could also be explained by “mass segregation” – heavy (&gt;1</a:t>
                </a:r>
                <a:r>
                  <a:rPr lang="en-US" altLang="zh-TW" dirty="0">
                    <a:ea typeface="Cambria Math" pitchFamily="18" charset="0"/>
                  </a:rPr>
                  <a:t> </a:t>
                </a:r>
                <a14:m>
                  <m:oMath xmlns:m="http://schemas.openxmlformats.org/officeDocument/2006/math">
                    <m:sSub>
                      <m:sSubPr>
                        <m:ctrlPr>
                          <a:rPr lang="en-US" altLang="zh-TW" i="1">
                            <a:latin typeface="Cambria Math"/>
                            <a:ea typeface="Cambria Math" pitchFamily="18" charset="0"/>
                          </a:rPr>
                        </m:ctrlPr>
                      </m:sSubPr>
                      <m:e>
                        <m:r>
                          <a:rPr lang="en-US" altLang="zh-TW" i="1">
                            <a:latin typeface="Cambria Math"/>
                            <a:ea typeface="Cambria Math" pitchFamily="18" charset="0"/>
                          </a:rPr>
                          <m:t>𝑀</m:t>
                        </m:r>
                      </m:e>
                      <m:sub>
                        <m:r>
                          <a:rPr lang="en-US" altLang="zh-TW" i="1">
                            <a:latin typeface="Cambria Math"/>
                            <a:ea typeface="Cambria Math"/>
                          </a:rPr>
                          <m:t>⨀</m:t>
                        </m:r>
                      </m:sub>
                    </m:sSub>
                  </m:oMath>
                </a14:m>
                <a:r>
                  <a:rPr lang="en-US" altLang="zh-TW" dirty="0" smtClean="0">
                    <a:latin typeface="Cambria Math" pitchFamily="18" charset="0"/>
                    <a:ea typeface="Cambria Math" pitchFamily="18" charset="0"/>
                  </a:rPr>
                  <a:t>) WD &amp; NS sinking to the center of the cluster, mimicking the effects of an IMBH.</a:t>
                </a:r>
                <a:endParaRPr lang="zh-TW" altLang="en-US" dirty="0" smtClean="0">
                  <a:latin typeface="Cambria Math" pitchFamily="18" charset="0"/>
                  <a:ea typeface="Cambria Math"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875554" y="2306821"/>
                <a:ext cx="6498370" cy="929165"/>
              </a:xfrm>
              <a:prstGeom prst="rect">
                <a:avLst/>
              </a:prstGeom>
              <a:blipFill rotWithShape="1">
                <a:blip r:embed="rId3"/>
                <a:stretch>
                  <a:fillRect l="-654" t="-3185" b="-7006"/>
                </a:stretch>
              </a:blipFill>
              <a:ln w="25400">
                <a:solidFill>
                  <a:srgbClr val="0000FF"/>
                </a:solidFill>
              </a:ln>
            </p:spPr>
            <p:txBody>
              <a:bodyPr/>
              <a:lstStyle/>
              <a:p>
                <a:r>
                  <a:rPr lang="zh-TW" altLang="en-US">
                    <a:noFill/>
                  </a:rPr>
                  <a:t> </a:t>
                </a:r>
              </a:p>
            </p:txBody>
          </p:sp>
        </mc:Fallback>
      </mc:AlternateContent>
      <p:sp>
        <p:nvSpPr>
          <p:cNvPr id="8" name="Rectangle 7"/>
          <p:cNvSpPr/>
          <p:nvPr/>
        </p:nvSpPr>
        <p:spPr>
          <a:xfrm>
            <a:off x="363878" y="3402263"/>
            <a:ext cx="8044342" cy="2031325"/>
          </a:xfrm>
          <a:prstGeom prst="rect">
            <a:avLst/>
          </a:prstGeom>
          <a:ln w="25400">
            <a:solidFill>
              <a:srgbClr val="0000FF"/>
            </a:solidFill>
          </a:ln>
        </p:spPr>
        <p:txBody>
          <a:bodyPr wrap="square">
            <a:spAutoFit/>
          </a:bodyPr>
          <a:lstStyle/>
          <a:p>
            <a:r>
              <a:rPr lang="en-US" altLang="zh-TW" dirty="0" smtClean="0">
                <a:latin typeface="Cambria Math" pitchFamily="18" charset="0"/>
              </a:rPr>
              <a:t>These </a:t>
            </a:r>
            <a:r>
              <a:rPr lang="en-US" altLang="zh-TW" dirty="0">
                <a:latin typeface="Cambria Math" pitchFamily="18" charset="0"/>
              </a:rPr>
              <a:t>investigators also pointed out that</a:t>
            </a:r>
            <a:r>
              <a:rPr lang="en-US" altLang="zh-TW" dirty="0" smtClean="0">
                <a:latin typeface="Cambria Math" pitchFamily="18" charset="0"/>
              </a:rPr>
              <a:t>, </a:t>
            </a:r>
            <a:endParaRPr lang="en-US" altLang="zh-TW" dirty="0">
              <a:latin typeface="Cambria Math" pitchFamily="18" charset="0"/>
            </a:endParaRPr>
          </a:p>
          <a:p>
            <a:r>
              <a:rPr lang="en-US" altLang="zh-TW" dirty="0">
                <a:latin typeface="Cambria Math" pitchFamily="18" charset="0"/>
              </a:rPr>
              <a:t>if there were an IMBH at the center of a globular cluster, it would not </a:t>
            </a:r>
            <a:r>
              <a:rPr lang="en-US" altLang="zh-TW" dirty="0" smtClean="0">
                <a:latin typeface="Cambria Math" pitchFamily="18" charset="0"/>
              </a:rPr>
              <a:t>necessarily have </a:t>
            </a:r>
            <a:r>
              <a:rPr lang="en-US" altLang="zh-TW" dirty="0">
                <a:latin typeface="Cambria Math" pitchFamily="18" charset="0"/>
              </a:rPr>
              <a:t>a collapsed core like </a:t>
            </a:r>
            <a:r>
              <a:rPr lang="en-US" altLang="zh-TW" dirty="0" smtClean="0">
                <a:solidFill>
                  <a:srgbClr val="FF0000"/>
                </a:solidFill>
                <a:latin typeface="Cambria Math" pitchFamily="18" charset="0"/>
              </a:rPr>
              <a:t>these(?)</a:t>
            </a:r>
            <a:r>
              <a:rPr lang="en-US" altLang="zh-TW" dirty="0" smtClean="0">
                <a:latin typeface="Cambria Math" pitchFamily="18" charset="0"/>
              </a:rPr>
              <a:t> </a:t>
            </a:r>
            <a:r>
              <a:rPr lang="en-US" altLang="zh-TW" dirty="0">
                <a:latin typeface="Cambria Math" pitchFamily="18" charset="0"/>
              </a:rPr>
              <a:t>candidates. Indeed, their simulations showed </a:t>
            </a:r>
            <a:r>
              <a:rPr lang="en-US" altLang="zh-TW" dirty="0" smtClean="0">
                <a:latin typeface="Cambria Math" pitchFamily="18" charset="0"/>
              </a:rPr>
              <a:t>that clusters </a:t>
            </a:r>
            <a:r>
              <a:rPr lang="en-US" altLang="zh-TW" dirty="0">
                <a:latin typeface="Cambria Math" pitchFamily="18" charset="0"/>
              </a:rPr>
              <a:t>with a black hole in the center could have a normal distribution of stars</a:t>
            </a:r>
            <a:r>
              <a:rPr lang="en-US" altLang="zh-TW" dirty="0" smtClean="0">
                <a:latin typeface="Cambria Math" pitchFamily="18" charset="0"/>
              </a:rPr>
              <a:t>, with </a:t>
            </a:r>
            <a:r>
              <a:rPr lang="en-US" altLang="zh-TW" dirty="0">
                <a:latin typeface="Cambria Math" pitchFamily="18" charset="0"/>
              </a:rPr>
              <a:t>a fairly large cluster core radius. The black hole certainly would have an </a:t>
            </a:r>
            <a:r>
              <a:rPr lang="en-US" altLang="zh-TW" dirty="0" smtClean="0">
                <a:latin typeface="Cambria Math" pitchFamily="18" charset="0"/>
              </a:rPr>
              <a:t>effect on </a:t>
            </a:r>
            <a:r>
              <a:rPr lang="en-US" altLang="zh-TW" dirty="0">
                <a:latin typeface="Cambria Math" pitchFamily="18" charset="0"/>
              </a:rPr>
              <a:t>the density of stars near it, but only at a radius well inside 1% of the </a:t>
            </a:r>
            <a:r>
              <a:rPr lang="en-US" altLang="zh-TW" dirty="0" smtClean="0">
                <a:latin typeface="Cambria Math" pitchFamily="18" charset="0"/>
              </a:rPr>
              <a:t>globular cluster </a:t>
            </a:r>
            <a:r>
              <a:rPr lang="en-US" altLang="zh-TW" dirty="0">
                <a:latin typeface="Cambria Math" pitchFamily="18" charset="0"/>
              </a:rPr>
              <a:t>core radius and only affecting a few tens of stars or </a:t>
            </a:r>
            <a:r>
              <a:rPr lang="en-US" altLang="zh-TW" dirty="0" smtClean="0">
                <a:latin typeface="Cambria Math" pitchFamily="18" charset="0"/>
              </a:rPr>
              <a:t>so</a:t>
            </a:r>
            <a:endParaRPr lang="zh-TW" altLang="en-US" dirty="0">
              <a:latin typeface="Cambria Math" pitchFamily="18" charset="0"/>
            </a:endParaRPr>
          </a:p>
        </p:txBody>
      </p:sp>
      <p:sp>
        <p:nvSpPr>
          <p:cNvPr id="9" name="Rectangle 8"/>
          <p:cNvSpPr/>
          <p:nvPr/>
        </p:nvSpPr>
        <p:spPr>
          <a:xfrm>
            <a:off x="1355172" y="5565771"/>
            <a:ext cx="7533314" cy="1200329"/>
          </a:xfrm>
          <a:prstGeom prst="rect">
            <a:avLst/>
          </a:prstGeom>
          <a:ln w="25400">
            <a:solidFill>
              <a:srgbClr val="0000FF"/>
            </a:solidFill>
          </a:ln>
        </p:spPr>
        <p:txBody>
          <a:bodyPr wrap="square">
            <a:spAutoFit/>
          </a:bodyPr>
          <a:lstStyle/>
          <a:p>
            <a:r>
              <a:rPr lang="en-US" altLang="zh-TW" dirty="0" smtClean="0">
                <a:latin typeface="Cambria Math" pitchFamily="18" charset="0"/>
              </a:rPr>
              <a:t>If </a:t>
            </a:r>
            <a:r>
              <a:rPr lang="en-US" altLang="zh-TW" dirty="0">
                <a:latin typeface="Cambria Math" pitchFamily="18" charset="0"/>
              </a:rPr>
              <a:t>correct, this would call into question all dynamical evidence for IMBHs presented so far. This does not mean that an IMBH is not at the center of many or most globular clusters, only that proving so will be much more challenging than originally anticipated.</a:t>
            </a:r>
            <a:endParaRPr lang="zh-TW" altLang="en-US" dirty="0"/>
          </a:p>
        </p:txBody>
      </p:sp>
      <p:sp>
        <p:nvSpPr>
          <p:cNvPr id="10" name="TextBox 9"/>
          <p:cNvSpPr txBox="1"/>
          <p:nvPr/>
        </p:nvSpPr>
        <p:spPr>
          <a:xfrm>
            <a:off x="8365346" y="3402263"/>
            <a:ext cx="833883" cy="1938992"/>
          </a:xfrm>
          <a:prstGeom prst="rect">
            <a:avLst/>
          </a:prstGeom>
          <a:noFill/>
          <a:ln w="25400">
            <a:noFill/>
          </a:ln>
        </p:spPr>
        <p:txBody>
          <a:bodyPr wrap="none" rtlCol="0">
            <a:spAutoFit/>
          </a:bodyPr>
          <a:lstStyle/>
          <a:p>
            <a:r>
              <a:rPr lang="en-US" altLang="zh-TW" sz="12000" dirty="0" smtClean="0">
                <a:solidFill>
                  <a:srgbClr val="FF0000"/>
                </a:solidFill>
                <a:latin typeface="Cambria Math" pitchFamily="18" charset="0"/>
                <a:ea typeface="Cambria Math" pitchFamily="18" charset="0"/>
              </a:rPr>
              <a:t>?</a:t>
            </a:r>
            <a:endParaRPr lang="zh-TW" altLang="en-US" sz="12000" dirty="0" smtClean="0">
              <a:solidFill>
                <a:srgbClr val="FF0000"/>
              </a:solidFill>
              <a:latin typeface="Cambria Math" pitchFamily="18" charset="0"/>
              <a:ea typeface="Cambria Math" pitchFamily="18" charset="0"/>
            </a:endParaRPr>
          </a:p>
        </p:txBody>
      </p:sp>
    </p:spTree>
    <p:extLst>
      <p:ext uri="{BB962C8B-B14F-4D97-AF65-F5344CB8AC3E}">
        <p14:creationId xmlns:p14="http://schemas.microsoft.com/office/powerpoint/2010/main" val="154621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zh-TW" sz="3600" dirty="0" smtClean="0"/>
              <a:t>Globular clusters— more problems</a:t>
            </a:r>
            <a:endParaRPr lang="zh-TW" altLang="en-US" sz="3600" dirty="0"/>
          </a:p>
        </p:txBody>
      </p:sp>
      <p:sp>
        <p:nvSpPr>
          <p:cNvPr id="4" name="Rectangle 3"/>
          <p:cNvSpPr/>
          <p:nvPr/>
        </p:nvSpPr>
        <p:spPr>
          <a:xfrm>
            <a:off x="533400" y="1295400"/>
            <a:ext cx="8001000" cy="2308324"/>
          </a:xfrm>
          <a:prstGeom prst="rect">
            <a:avLst/>
          </a:prstGeom>
        </p:spPr>
        <p:txBody>
          <a:bodyPr wrap="square">
            <a:spAutoFit/>
          </a:bodyPr>
          <a:lstStyle/>
          <a:p>
            <a:r>
              <a:rPr lang="en-US" altLang="zh-TW" dirty="0">
                <a:latin typeface="Cambria Math" pitchFamily="18" charset="0"/>
                <a:ea typeface="Cambria Math" pitchFamily="18" charset="0"/>
              </a:rPr>
              <a:t> 2008, </a:t>
            </a:r>
            <a:r>
              <a:rPr lang="en-US" altLang="zh-TW" dirty="0" smtClean="0">
                <a:latin typeface="Cambria Math" pitchFamily="18" charset="0"/>
                <a:ea typeface="Cambria Math" pitchFamily="18" charset="0"/>
              </a:rPr>
              <a:t>three </a:t>
            </a:r>
            <a:r>
              <a:rPr lang="en-US" altLang="zh-TW" dirty="0">
                <a:latin typeface="Cambria Math" pitchFamily="18" charset="0"/>
                <a:ea typeface="Cambria Math" pitchFamily="18" charset="0"/>
              </a:rPr>
              <a:t>globular clusters </a:t>
            </a:r>
            <a:r>
              <a:rPr lang="en-US" altLang="zh-TW" dirty="0" smtClean="0">
                <a:latin typeface="Cambria Math" pitchFamily="18" charset="0"/>
                <a:ea typeface="Cambria Math" pitchFamily="18" charset="0"/>
              </a:rPr>
              <a:t>surveyed (including </a:t>
            </a:r>
            <a:r>
              <a:rPr lang="en-US" altLang="zh-TW" dirty="0">
                <a:latin typeface="Cambria Math" pitchFamily="18" charset="0"/>
                <a:ea typeface="Cambria Math" pitchFamily="18" charset="0"/>
              </a:rPr>
              <a:t>M15) </a:t>
            </a:r>
            <a:r>
              <a:rPr lang="en-US" altLang="zh-TW" dirty="0" smtClean="0">
                <a:latin typeface="Cambria Math" pitchFamily="18" charset="0"/>
                <a:ea typeface="Cambria Math" pitchFamily="18" charset="0"/>
              </a:rPr>
              <a:t>in radio did </a:t>
            </a:r>
            <a:r>
              <a:rPr lang="en-US" altLang="zh-TW" dirty="0">
                <a:latin typeface="Cambria Math" pitchFamily="18" charset="0"/>
                <a:ea typeface="Cambria Math" pitchFamily="18" charset="0"/>
              </a:rPr>
              <a:t>not detect a</a:t>
            </a:r>
          </a:p>
          <a:p>
            <a:r>
              <a:rPr lang="en-US" altLang="zh-TW" dirty="0">
                <a:latin typeface="Cambria Math" pitchFamily="18" charset="0"/>
                <a:ea typeface="Cambria Math" pitchFamily="18" charset="0"/>
              </a:rPr>
              <a:t>central black hole radio source in any – down to a </a:t>
            </a:r>
            <a:r>
              <a:rPr lang="en-US" altLang="zh-TW" dirty="0" err="1">
                <a:latin typeface="Cambria Math" pitchFamily="18" charset="0"/>
                <a:ea typeface="Cambria Math" pitchFamily="18" charset="0"/>
              </a:rPr>
              <a:t>Bondi</a:t>
            </a:r>
            <a:r>
              <a:rPr lang="en-US" altLang="zh-TW" dirty="0">
                <a:latin typeface="Cambria Math" pitchFamily="18" charset="0"/>
                <a:ea typeface="Cambria Math" pitchFamily="18" charset="0"/>
              </a:rPr>
              <a:t> accretion rate of 0.01</a:t>
            </a:r>
            <a:r>
              <a:rPr lang="en-US" altLang="zh-TW" dirty="0" smtClean="0">
                <a:latin typeface="Cambria Math" pitchFamily="18" charset="0"/>
                <a:ea typeface="Cambria Math" pitchFamily="18" charset="0"/>
              </a:rPr>
              <a:t>%.</a:t>
            </a:r>
            <a:endParaRPr lang="en-US" altLang="zh-TW" dirty="0">
              <a:latin typeface="Cambria Math" pitchFamily="18" charset="0"/>
              <a:ea typeface="Cambria Math" pitchFamily="18" charset="0"/>
            </a:endParaRPr>
          </a:p>
          <a:p>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This </a:t>
            </a:r>
            <a:r>
              <a:rPr lang="en-US" altLang="zh-TW" dirty="0">
                <a:latin typeface="Cambria Math" pitchFamily="18" charset="0"/>
                <a:ea typeface="Cambria Math" pitchFamily="18" charset="0"/>
              </a:rPr>
              <a:t>is 100 times lower (in </a:t>
            </a:r>
            <a:r>
              <a:rPr lang="en-US" altLang="zh-TW" dirty="0" err="1">
                <a:latin typeface="Cambria Math" pitchFamily="18" charset="0"/>
                <a:ea typeface="Cambria Math" pitchFamily="18" charset="0"/>
              </a:rPr>
              <a:t>Bondi</a:t>
            </a:r>
            <a:r>
              <a:rPr lang="en-US" altLang="zh-TW" dirty="0">
                <a:latin typeface="Cambria Math" pitchFamily="18" charset="0"/>
                <a:ea typeface="Cambria Math" pitchFamily="18" charset="0"/>
              </a:rPr>
              <a:t> units) than </a:t>
            </a:r>
            <a:r>
              <a:rPr lang="en-US" altLang="zh-TW" dirty="0" smtClean="0">
                <a:latin typeface="Cambria Math" pitchFamily="18" charset="0"/>
                <a:ea typeface="Cambria Math" pitchFamily="18" charset="0"/>
              </a:rPr>
              <a:t>G1</a:t>
            </a:r>
            <a:r>
              <a:rPr lang="en-US" altLang="zh-TW" dirty="0">
                <a:latin typeface="Cambria Math" pitchFamily="18" charset="0"/>
                <a:ea typeface="Cambria Math" pitchFamily="18" charset="0"/>
              </a:rPr>
              <a:t>.</a:t>
            </a:r>
          </a:p>
          <a:p>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Therefore</a:t>
            </a:r>
            <a:r>
              <a:rPr lang="en-US" altLang="zh-TW" dirty="0">
                <a:latin typeface="Cambria Math" pitchFamily="18" charset="0"/>
                <a:ea typeface="Cambria Math" pitchFamily="18" charset="0"/>
              </a:rPr>
              <a:t>, there still is no evidence of any kind that true globular clusters </a:t>
            </a:r>
            <a:r>
              <a:rPr lang="en-US" altLang="zh-TW" dirty="0" smtClean="0">
                <a:latin typeface="Cambria Math" pitchFamily="18" charset="0"/>
                <a:ea typeface="Cambria Math" pitchFamily="18" charset="0"/>
              </a:rPr>
              <a:t>harbor IMBHs </a:t>
            </a:r>
            <a:r>
              <a:rPr lang="en-US" altLang="zh-TW" dirty="0">
                <a:latin typeface="Cambria Math" pitchFamily="18" charset="0"/>
                <a:ea typeface="Cambria Math" pitchFamily="18" charset="0"/>
              </a:rPr>
              <a:t>in their centers that are anywhere near a mass of 0.1–0.2% of the </a:t>
            </a:r>
            <a:r>
              <a:rPr lang="en-US" altLang="zh-TW" dirty="0" smtClean="0">
                <a:latin typeface="Cambria Math" pitchFamily="18" charset="0"/>
                <a:ea typeface="Cambria Math" pitchFamily="18" charset="0"/>
              </a:rPr>
              <a:t>cluster mass</a:t>
            </a:r>
            <a:r>
              <a:rPr lang="en-US" altLang="zh-TW" dirty="0">
                <a:latin typeface="Cambria Math" pitchFamily="18" charset="0"/>
                <a:ea typeface="Cambria Math" pitchFamily="18" charset="0"/>
              </a:rPr>
              <a:t>.</a:t>
            </a:r>
            <a:endParaRPr lang="zh-TW" altLang="en-US" dirty="0">
              <a:latin typeface="Cambria Math" pitchFamily="18" charset="0"/>
            </a:endParaRPr>
          </a:p>
        </p:txBody>
      </p:sp>
    </p:spTree>
    <p:extLst>
      <p:ext uri="{BB962C8B-B14F-4D97-AF65-F5344CB8AC3E}">
        <p14:creationId xmlns:p14="http://schemas.microsoft.com/office/powerpoint/2010/main" val="32008433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Outline</a:t>
            </a:r>
            <a:endParaRPr lang="zh-TW" altLang="en-US" dirty="0"/>
          </a:p>
        </p:txBody>
      </p:sp>
      <p:sp>
        <p:nvSpPr>
          <p:cNvPr id="3" name="Content Placeholder 2"/>
          <p:cNvSpPr>
            <a:spLocks noGrp="1"/>
          </p:cNvSpPr>
          <p:nvPr>
            <p:ph idx="1"/>
          </p:nvPr>
        </p:nvSpPr>
        <p:spPr>
          <a:xfrm>
            <a:off x="457200" y="1143000"/>
            <a:ext cx="8229600" cy="5410200"/>
          </a:xfrm>
        </p:spPr>
        <p:txBody>
          <a:bodyPr>
            <a:normAutofit lnSpcReduction="10000"/>
          </a:bodyPr>
          <a:lstStyle/>
          <a:p>
            <a:pPr marL="0" indent="0">
              <a:buNone/>
            </a:pPr>
            <a:r>
              <a:rPr lang="en-US" altLang="zh-TW" sz="2400" dirty="0" smtClean="0">
                <a:solidFill>
                  <a:schemeClr val="bg1">
                    <a:lumMod val="75000"/>
                  </a:schemeClr>
                </a:solidFill>
              </a:rPr>
              <a:t>1. The definition</a:t>
            </a:r>
          </a:p>
          <a:p>
            <a:pPr marL="0" indent="0">
              <a:buNone/>
            </a:pPr>
            <a:endParaRPr lang="en-US" altLang="zh-TW" sz="2400" dirty="0"/>
          </a:p>
          <a:p>
            <a:pPr marL="0" indent="0">
              <a:buNone/>
            </a:pPr>
            <a:r>
              <a:rPr lang="en-US" altLang="zh-TW" sz="2400" dirty="0" smtClean="0"/>
              <a:t>Possible candidates:</a:t>
            </a:r>
          </a:p>
          <a:p>
            <a:pPr marL="0" indent="0">
              <a:buNone/>
            </a:pPr>
            <a:endParaRPr lang="en-US" altLang="zh-TW" sz="2400" dirty="0" smtClean="0"/>
          </a:p>
          <a:p>
            <a:pPr marL="0" indent="0">
              <a:buNone/>
            </a:pPr>
            <a:r>
              <a:rPr lang="en-US" altLang="zh-TW" sz="2400" dirty="0" smtClean="0">
                <a:solidFill>
                  <a:schemeClr val="bg1">
                    <a:lumMod val="75000"/>
                  </a:schemeClr>
                </a:solidFill>
              </a:rPr>
              <a:t>2. </a:t>
            </a:r>
            <a:r>
              <a:rPr lang="en-US" altLang="zh-TW" sz="2400" dirty="0">
                <a:solidFill>
                  <a:schemeClr val="bg1">
                    <a:lumMod val="75000"/>
                  </a:schemeClr>
                </a:solidFill>
              </a:rPr>
              <a:t>ULXs (Ultra-luminous X-ray sources) in star-forming galaxies</a:t>
            </a:r>
          </a:p>
          <a:p>
            <a:pPr marL="0" indent="0">
              <a:buNone/>
            </a:pPr>
            <a:endParaRPr lang="en-US" altLang="zh-TW" sz="2400" dirty="0">
              <a:solidFill>
                <a:schemeClr val="bg1">
                  <a:lumMod val="75000"/>
                </a:schemeClr>
              </a:solidFill>
            </a:endParaRPr>
          </a:p>
          <a:p>
            <a:pPr marL="0" indent="0">
              <a:buNone/>
            </a:pPr>
            <a:r>
              <a:rPr lang="en-US" altLang="zh-TW" sz="2400" dirty="0" smtClean="0">
                <a:solidFill>
                  <a:schemeClr val="bg1">
                    <a:lumMod val="75000"/>
                  </a:schemeClr>
                </a:solidFill>
              </a:rPr>
              <a:t>3. </a:t>
            </a:r>
            <a:r>
              <a:rPr lang="en-US" altLang="zh-TW" sz="2400" dirty="0">
                <a:solidFill>
                  <a:schemeClr val="bg1">
                    <a:lumMod val="75000"/>
                  </a:schemeClr>
                </a:solidFill>
              </a:rPr>
              <a:t>Globular cluster cores in our Milky Way and</a:t>
            </a:r>
            <a:r>
              <a:rPr lang="zh-TW" altLang="en-US" sz="2400" dirty="0">
                <a:solidFill>
                  <a:schemeClr val="bg1">
                    <a:lumMod val="75000"/>
                  </a:schemeClr>
                </a:solidFill>
              </a:rPr>
              <a:t> </a:t>
            </a:r>
            <a:r>
              <a:rPr lang="en-US" altLang="zh-TW" sz="2400" dirty="0">
                <a:solidFill>
                  <a:schemeClr val="bg1">
                    <a:lumMod val="75000"/>
                  </a:schemeClr>
                </a:solidFill>
              </a:rPr>
              <a:t>Andromeda</a:t>
            </a:r>
          </a:p>
          <a:p>
            <a:pPr marL="0" indent="0">
              <a:buNone/>
            </a:pPr>
            <a:endParaRPr lang="en-US" altLang="zh-TW" sz="2400" dirty="0"/>
          </a:p>
          <a:p>
            <a:pPr marL="0" indent="0">
              <a:buNone/>
            </a:pPr>
            <a:r>
              <a:rPr lang="en-US" altLang="zh-TW" sz="2400" dirty="0" smtClean="0"/>
              <a:t>4. </a:t>
            </a:r>
            <a:r>
              <a:rPr lang="en-US" altLang="zh-TW" sz="2400" dirty="0"/>
              <a:t>Possible IMBH near the center of the Milky Way</a:t>
            </a:r>
          </a:p>
          <a:p>
            <a:pPr marL="0" indent="0">
              <a:buNone/>
            </a:pPr>
            <a:endParaRPr lang="en-US" altLang="zh-TW" sz="2400" dirty="0"/>
          </a:p>
          <a:p>
            <a:pPr marL="0" indent="0">
              <a:buNone/>
            </a:pPr>
            <a:r>
              <a:rPr lang="en-US" altLang="zh-TW" sz="2400" dirty="0" smtClean="0">
                <a:solidFill>
                  <a:schemeClr val="bg1">
                    <a:lumMod val="75000"/>
                  </a:schemeClr>
                </a:solidFill>
              </a:rPr>
              <a:t>5.Low-luminosity </a:t>
            </a:r>
            <a:r>
              <a:rPr lang="en-US" altLang="zh-TW" sz="2400" dirty="0">
                <a:solidFill>
                  <a:schemeClr val="bg1">
                    <a:lumMod val="75000"/>
                  </a:schemeClr>
                </a:solidFill>
              </a:rPr>
              <a:t>Hard X-ray/radio sources in the galactic bulge and other population II </a:t>
            </a:r>
            <a:r>
              <a:rPr lang="en-US" altLang="zh-TW" sz="2400" dirty="0" smtClean="0">
                <a:solidFill>
                  <a:schemeClr val="bg1">
                    <a:lumMod val="75000"/>
                  </a:schemeClr>
                </a:solidFill>
              </a:rPr>
              <a:t>systems</a:t>
            </a:r>
            <a:endParaRPr lang="zh-TW" altLang="en-US" sz="2400" dirty="0">
              <a:solidFill>
                <a:schemeClr val="bg1">
                  <a:lumMod val="75000"/>
                </a:schemeClr>
              </a:solidFill>
            </a:endParaRPr>
          </a:p>
        </p:txBody>
      </p:sp>
    </p:spTree>
    <p:extLst>
      <p:ext uri="{BB962C8B-B14F-4D97-AF65-F5344CB8AC3E}">
        <p14:creationId xmlns:p14="http://schemas.microsoft.com/office/powerpoint/2010/main" val="2224580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Outline</a:t>
            </a:r>
            <a:endParaRPr lang="zh-TW" altLang="en-US" dirty="0"/>
          </a:p>
        </p:txBody>
      </p:sp>
      <p:sp>
        <p:nvSpPr>
          <p:cNvPr id="3" name="Content Placeholder 2"/>
          <p:cNvSpPr>
            <a:spLocks noGrp="1"/>
          </p:cNvSpPr>
          <p:nvPr>
            <p:ph idx="1"/>
          </p:nvPr>
        </p:nvSpPr>
        <p:spPr>
          <a:xfrm>
            <a:off x="457200" y="1143000"/>
            <a:ext cx="8229600" cy="5410200"/>
          </a:xfrm>
        </p:spPr>
        <p:txBody>
          <a:bodyPr>
            <a:normAutofit lnSpcReduction="10000"/>
          </a:bodyPr>
          <a:lstStyle/>
          <a:p>
            <a:pPr marL="0" indent="0">
              <a:buNone/>
            </a:pPr>
            <a:r>
              <a:rPr lang="en-US" altLang="zh-TW" sz="2400" dirty="0" smtClean="0"/>
              <a:t>1. The definition</a:t>
            </a:r>
          </a:p>
          <a:p>
            <a:pPr marL="0" indent="0">
              <a:buNone/>
            </a:pPr>
            <a:endParaRPr lang="en-US" altLang="zh-TW" sz="2400" dirty="0"/>
          </a:p>
          <a:p>
            <a:pPr marL="0" indent="0">
              <a:buNone/>
            </a:pPr>
            <a:r>
              <a:rPr lang="en-US" altLang="zh-TW" sz="2400" dirty="0" smtClean="0"/>
              <a:t>Possible candidates:</a:t>
            </a:r>
          </a:p>
          <a:p>
            <a:pPr marL="0" indent="0">
              <a:buNone/>
            </a:pPr>
            <a:endParaRPr lang="en-US" altLang="zh-TW" sz="2400" dirty="0" smtClean="0"/>
          </a:p>
          <a:p>
            <a:pPr marL="0" indent="0">
              <a:buNone/>
            </a:pPr>
            <a:r>
              <a:rPr lang="en-US" altLang="zh-TW" sz="2400" dirty="0" smtClean="0"/>
              <a:t>2. </a:t>
            </a:r>
            <a:r>
              <a:rPr lang="en-US" altLang="zh-TW" sz="2400" dirty="0"/>
              <a:t>ULXs (Ultra-luminous X-ray sources) in star-forming galaxies</a:t>
            </a:r>
          </a:p>
          <a:p>
            <a:pPr marL="0" indent="0">
              <a:buNone/>
            </a:pPr>
            <a:endParaRPr lang="en-US" altLang="zh-TW" sz="2400" dirty="0"/>
          </a:p>
          <a:p>
            <a:pPr marL="0" indent="0">
              <a:buNone/>
            </a:pPr>
            <a:r>
              <a:rPr lang="en-US" altLang="zh-TW" sz="2400" dirty="0" smtClean="0"/>
              <a:t>3. </a:t>
            </a:r>
            <a:r>
              <a:rPr lang="en-US" altLang="zh-TW" sz="2400" dirty="0"/>
              <a:t>Globular cluster cores in our Milky Way and</a:t>
            </a:r>
            <a:r>
              <a:rPr lang="zh-TW" altLang="en-US" sz="2400" dirty="0"/>
              <a:t> </a:t>
            </a:r>
            <a:r>
              <a:rPr lang="en-US" altLang="zh-TW" sz="2400" dirty="0"/>
              <a:t>Andromeda</a:t>
            </a:r>
          </a:p>
          <a:p>
            <a:pPr marL="0" indent="0">
              <a:buNone/>
            </a:pPr>
            <a:endParaRPr lang="en-US" altLang="zh-TW" sz="2400" dirty="0"/>
          </a:p>
          <a:p>
            <a:pPr marL="0" indent="0">
              <a:buNone/>
            </a:pPr>
            <a:r>
              <a:rPr lang="en-US" altLang="zh-TW" sz="2400" dirty="0" smtClean="0"/>
              <a:t>4. </a:t>
            </a:r>
            <a:r>
              <a:rPr lang="en-US" altLang="zh-TW" sz="2400" dirty="0"/>
              <a:t>Possible IMBH near the center of the Milky Way</a:t>
            </a:r>
          </a:p>
          <a:p>
            <a:pPr marL="0" indent="0">
              <a:buNone/>
            </a:pPr>
            <a:endParaRPr lang="en-US" altLang="zh-TW" sz="2400" dirty="0"/>
          </a:p>
          <a:p>
            <a:pPr marL="0" indent="0">
              <a:buNone/>
            </a:pPr>
            <a:r>
              <a:rPr lang="en-US" altLang="zh-TW" sz="2400" dirty="0" smtClean="0"/>
              <a:t>5.Low-luminosity </a:t>
            </a:r>
            <a:r>
              <a:rPr lang="en-US" altLang="zh-TW" sz="2400" dirty="0"/>
              <a:t>Hard X-ray/radio sources in the galactic bulge and other population II </a:t>
            </a:r>
            <a:r>
              <a:rPr lang="en-US" altLang="zh-TW" sz="2400" dirty="0" smtClean="0"/>
              <a:t>systems</a:t>
            </a:r>
            <a:endParaRPr lang="zh-TW" altLang="en-US" sz="2400" dirty="0"/>
          </a:p>
        </p:txBody>
      </p:sp>
    </p:spTree>
    <p:extLst>
      <p:ext uri="{BB962C8B-B14F-4D97-AF65-F5344CB8AC3E}">
        <p14:creationId xmlns:p14="http://schemas.microsoft.com/office/powerpoint/2010/main" val="204523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zh-TW" sz="3200" dirty="0" smtClean="0"/>
              <a:t>The galactic center—historical background</a:t>
            </a:r>
            <a:endParaRPr lang="zh-TW" altLang="en-US" sz="32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0178" y="914399"/>
            <a:ext cx="3810000" cy="4939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7543800" y="3505200"/>
            <a:ext cx="533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Oval 7"/>
          <p:cNvSpPr/>
          <p:nvPr/>
        </p:nvSpPr>
        <p:spPr>
          <a:xfrm>
            <a:off x="7010400" y="3339086"/>
            <a:ext cx="533400" cy="5471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TextBox 3"/>
          <p:cNvSpPr txBox="1"/>
          <p:nvPr/>
        </p:nvSpPr>
        <p:spPr>
          <a:xfrm>
            <a:off x="836644" y="891743"/>
            <a:ext cx="4739824" cy="369332"/>
          </a:xfrm>
          <a:prstGeom prst="rect">
            <a:avLst/>
          </a:prstGeom>
          <a:noFill/>
          <a:ln w="25400">
            <a:solidFill>
              <a:srgbClr val="0000FF"/>
            </a:solidFill>
          </a:ln>
        </p:spPr>
        <p:txBody>
          <a:bodyPr wrap="none" rtlCol="0">
            <a:spAutoFit/>
          </a:bodyPr>
          <a:lstStyle/>
          <a:p>
            <a:r>
              <a:rPr lang="en-US" altLang="zh-TW" dirty="0" smtClean="0">
                <a:latin typeface="Cambria Math" pitchFamily="18" charset="0"/>
                <a:ea typeface="Cambria Math" pitchFamily="18" charset="0"/>
              </a:rPr>
              <a:t>1975: 19 IR sources found near galactic center.</a:t>
            </a:r>
            <a:endParaRPr lang="zh-TW" altLang="en-US" dirty="0" smtClean="0">
              <a:latin typeface="Cambria Math" pitchFamily="18" charset="0"/>
              <a:ea typeface="Cambria Math" pitchFamily="18" charset="0"/>
            </a:endParaRPr>
          </a:p>
        </p:txBody>
      </p:sp>
      <p:grpSp>
        <p:nvGrpSpPr>
          <p:cNvPr id="27" name="Group 26"/>
          <p:cNvGrpSpPr/>
          <p:nvPr/>
        </p:nvGrpSpPr>
        <p:grpSpPr>
          <a:xfrm>
            <a:off x="152400" y="3384395"/>
            <a:ext cx="3276599" cy="1425135"/>
            <a:chOff x="152400" y="3384395"/>
            <a:chExt cx="3276599" cy="1425135"/>
          </a:xfrm>
        </p:grpSpPr>
        <p:sp>
          <p:nvSpPr>
            <p:cNvPr id="9" name="TextBox 8"/>
            <p:cNvSpPr txBox="1"/>
            <p:nvPr/>
          </p:nvSpPr>
          <p:spPr>
            <a:xfrm>
              <a:off x="152400" y="3886200"/>
              <a:ext cx="3276599" cy="923330"/>
            </a:xfrm>
            <a:prstGeom prst="rect">
              <a:avLst/>
            </a:prstGeom>
            <a:noFill/>
            <a:ln w="25400">
              <a:solidFill>
                <a:srgbClr val="0000FF"/>
              </a:solidFill>
            </a:ln>
          </p:spPr>
          <p:txBody>
            <a:bodyPr wrap="square" rtlCol="0">
              <a:spAutoFit/>
            </a:bodyPr>
            <a:lstStyle/>
            <a:p>
              <a:r>
                <a:rPr lang="en-US" altLang="zh-TW" dirty="0" smtClean="0">
                  <a:latin typeface="Cambria Math" pitchFamily="18" charset="0"/>
                  <a:ea typeface="Cambria Math" pitchFamily="18" charset="0"/>
                </a:rPr>
                <a:t>Stars should not be able to form inside 10pc of the strong, tidal gravity of the SMBH.</a:t>
              </a:r>
              <a:endParaRPr lang="zh-TW" altLang="en-US" dirty="0" smtClean="0">
                <a:latin typeface="Cambria Math" pitchFamily="18" charset="0"/>
                <a:ea typeface="Cambria Math" pitchFamily="18" charset="0"/>
              </a:endParaRPr>
            </a:p>
          </p:txBody>
        </p:sp>
        <p:cxnSp>
          <p:nvCxnSpPr>
            <p:cNvPr id="15" name="Straight Connector 14"/>
            <p:cNvCxnSpPr/>
            <p:nvPr/>
          </p:nvCxnSpPr>
          <p:spPr>
            <a:xfrm>
              <a:off x="2270806" y="3384395"/>
              <a:ext cx="0" cy="501805"/>
            </a:xfrm>
            <a:prstGeom prst="lin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1145187" y="4809530"/>
            <a:ext cx="2662628" cy="1371600"/>
            <a:chOff x="1145187" y="4809530"/>
            <a:chExt cx="2662628" cy="1371600"/>
          </a:xfrm>
        </p:grpSpPr>
        <p:sp>
          <p:nvSpPr>
            <p:cNvPr id="11" name="TextBox 10"/>
            <p:cNvSpPr txBox="1"/>
            <p:nvPr/>
          </p:nvSpPr>
          <p:spPr>
            <a:xfrm>
              <a:off x="1145187" y="5257800"/>
              <a:ext cx="2662628" cy="923330"/>
            </a:xfrm>
            <a:prstGeom prst="rect">
              <a:avLst/>
            </a:prstGeom>
            <a:noFill/>
            <a:ln w="25400">
              <a:solidFill>
                <a:srgbClr val="0000FF"/>
              </a:solidFill>
            </a:ln>
          </p:spPr>
          <p:txBody>
            <a:bodyPr wrap="square" rtlCol="0">
              <a:spAutoFit/>
            </a:bodyPr>
            <a:lstStyle/>
            <a:p>
              <a:r>
                <a:rPr lang="en-US" altLang="zh-TW" dirty="0" smtClean="0">
                  <a:latin typeface="Cambria Math" pitchFamily="18" charset="0"/>
                  <a:ea typeface="Cambria Math" pitchFamily="18" charset="0"/>
                </a:rPr>
                <a:t>It would take </a:t>
              </a:r>
              <a:r>
                <a:rPr lang="en-US" altLang="zh-TW" dirty="0" err="1" smtClean="0">
                  <a:latin typeface="Cambria Math" pitchFamily="18" charset="0"/>
                  <a:ea typeface="Cambria Math" pitchFamily="18" charset="0"/>
                </a:rPr>
                <a:t>Gyrs</a:t>
              </a:r>
              <a:r>
                <a:rPr lang="en-US" altLang="zh-TW" dirty="0" smtClean="0">
                  <a:latin typeface="Cambria Math" pitchFamily="18" charset="0"/>
                  <a:ea typeface="Cambria Math" pitchFamily="18" charset="0"/>
                </a:rPr>
                <a:t> for stars formed &gt;10pc away to migrate inward.</a:t>
              </a:r>
              <a:endParaRPr lang="zh-TW" altLang="en-US" dirty="0" smtClean="0">
                <a:latin typeface="Cambria Math" pitchFamily="18" charset="0"/>
                <a:ea typeface="Cambria Math" pitchFamily="18" charset="0"/>
              </a:endParaRPr>
            </a:p>
          </p:txBody>
        </p:sp>
        <p:cxnSp>
          <p:nvCxnSpPr>
            <p:cNvPr id="20" name="Straight Connector 19"/>
            <p:cNvCxnSpPr/>
            <p:nvPr/>
          </p:nvCxnSpPr>
          <p:spPr>
            <a:xfrm>
              <a:off x="2750912" y="4809530"/>
              <a:ext cx="0" cy="448270"/>
            </a:xfrm>
            <a:prstGeom prst="lin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3807815" y="5795665"/>
            <a:ext cx="3045813" cy="923330"/>
            <a:chOff x="3807815" y="5795665"/>
            <a:chExt cx="3045813" cy="923330"/>
          </a:xfrm>
        </p:grpSpPr>
        <p:sp>
          <p:nvSpPr>
            <p:cNvPr id="12" name="TextBox 11"/>
            <p:cNvSpPr txBox="1"/>
            <p:nvPr/>
          </p:nvSpPr>
          <p:spPr>
            <a:xfrm>
              <a:off x="4191000" y="5795665"/>
              <a:ext cx="2662628" cy="923330"/>
            </a:xfrm>
            <a:prstGeom prst="rect">
              <a:avLst/>
            </a:prstGeom>
            <a:noFill/>
            <a:ln w="25400">
              <a:solidFill>
                <a:srgbClr val="0000FF"/>
              </a:solidFill>
            </a:ln>
          </p:spPr>
          <p:txBody>
            <a:bodyPr wrap="square" rtlCol="0">
              <a:spAutoFit/>
            </a:bodyPr>
            <a:lstStyle/>
            <a:p>
              <a:r>
                <a:rPr lang="en-US" altLang="zh-TW" dirty="0" smtClean="0">
                  <a:latin typeface="Cambria Math" pitchFamily="18" charset="0"/>
                  <a:ea typeface="Cambria Math" pitchFamily="18" charset="0"/>
                </a:rPr>
                <a:t>How did those young stars wind up so close to the SMBH?</a:t>
              </a:r>
              <a:endParaRPr lang="zh-TW" altLang="en-US" dirty="0" smtClean="0">
                <a:latin typeface="Cambria Math" pitchFamily="18" charset="0"/>
                <a:ea typeface="Cambria Math" pitchFamily="18" charset="0"/>
              </a:endParaRPr>
            </a:p>
          </p:txBody>
        </p:sp>
        <p:cxnSp>
          <p:nvCxnSpPr>
            <p:cNvPr id="22" name="Straight Connector 21"/>
            <p:cNvCxnSpPr/>
            <p:nvPr/>
          </p:nvCxnSpPr>
          <p:spPr>
            <a:xfrm>
              <a:off x="3807815" y="6019800"/>
              <a:ext cx="383185" cy="0"/>
            </a:xfrm>
            <a:prstGeom prst="lin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503012" y="1261075"/>
            <a:ext cx="5309916" cy="2708543"/>
            <a:chOff x="503012" y="1261075"/>
            <a:chExt cx="5309916" cy="2708543"/>
          </a:xfrm>
        </p:grpSpPr>
        <p:grpSp>
          <p:nvGrpSpPr>
            <p:cNvPr id="25" name="Group 24"/>
            <p:cNvGrpSpPr/>
            <p:nvPr/>
          </p:nvGrpSpPr>
          <p:grpSpPr>
            <a:xfrm>
              <a:off x="503012" y="1261075"/>
              <a:ext cx="4495800" cy="2123320"/>
              <a:chOff x="503012" y="1261075"/>
              <a:chExt cx="4495800" cy="2123320"/>
            </a:xfrm>
          </p:grpSpPr>
          <p:sp>
            <p:nvSpPr>
              <p:cNvPr id="5" name="TextBox 4"/>
              <p:cNvSpPr txBox="1"/>
              <p:nvPr/>
            </p:nvSpPr>
            <p:spPr>
              <a:xfrm>
                <a:off x="503012" y="1630069"/>
                <a:ext cx="4495800" cy="1754326"/>
              </a:xfrm>
              <a:prstGeom prst="rect">
                <a:avLst/>
              </a:prstGeom>
              <a:noFill/>
              <a:ln w="25400">
                <a:solidFill>
                  <a:srgbClr val="0000FF"/>
                </a:solidFill>
              </a:ln>
            </p:spPr>
            <p:txBody>
              <a:bodyPr wrap="square" rtlCol="0">
                <a:spAutoFit/>
              </a:bodyPr>
              <a:lstStyle/>
              <a:p>
                <a:r>
                  <a:rPr lang="en-US" altLang="zh-TW" dirty="0" smtClean="0">
                    <a:latin typeface="Cambria Math" pitchFamily="18" charset="0"/>
                    <a:ea typeface="Cambria Math" pitchFamily="18" charset="0"/>
                  </a:rPr>
                  <a:t>Later 0.5’’ resolution imaging showed that</a:t>
                </a:r>
              </a:p>
              <a:p>
                <a:r>
                  <a:rPr lang="en-US" altLang="zh-TW" dirty="0" smtClean="0">
                    <a:latin typeface="Cambria Math" pitchFamily="18" charset="0"/>
                    <a:ea typeface="Cambria Math" pitchFamily="18" charset="0"/>
                  </a:rPr>
                  <a:t>1. IRS 13 (~0.2pc from SMBH)</a:t>
                </a:r>
              </a:p>
              <a:p>
                <a:r>
                  <a:rPr lang="en-US" altLang="zh-TW" dirty="0" smtClean="0">
                    <a:latin typeface="Cambria Math" pitchFamily="18" charset="0"/>
                    <a:ea typeface="Cambria Math" pitchFamily="18" charset="0"/>
                  </a:rPr>
                  <a:t>2. IRS 16 (~0.1pc from SMBH)</a:t>
                </a:r>
              </a:p>
              <a:p>
                <a:r>
                  <a:rPr lang="en-US" altLang="zh-TW" dirty="0" smtClean="0">
                    <a:latin typeface="Cambria Math" pitchFamily="18" charset="0"/>
                    <a:ea typeface="Cambria Math" pitchFamily="18" charset="0"/>
                  </a:rPr>
                  <a:t>3. Group of bright stars centered on the SMBH (~0.2pc)</a:t>
                </a:r>
              </a:p>
              <a:p>
                <a:r>
                  <a:rPr lang="en-US" altLang="zh-TW" dirty="0" smtClean="0">
                    <a:latin typeface="Cambria Math" pitchFamily="18" charset="0"/>
                    <a:ea typeface="Cambria Math" pitchFamily="18" charset="0"/>
                  </a:rPr>
                  <a:t>*all appear to be very young, ~</a:t>
                </a:r>
                <a:r>
                  <a:rPr lang="en-US" altLang="zh-TW" dirty="0" err="1" smtClean="0">
                    <a:latin typeface="Cambria Math" pitchFamily="18" charset="0"/>
                    <a:ea typeface="Cambria Math" pitchFamily="18" charset="0"/>
                  </a:rPr>
                  <a:t>Myr</a:t>
                </a:r>
                <a:endParaRPr lang="zh-TW" altLang="en-US" dirty="0" smtClean="0">
                  <a:latin typeface="Cambria Math" pitchFamily="18" charset="0"/>
                  <a:ea typeface="Cambria Math" pitchFamily="18" charset="0"/>
                </a:endParaRPr>
              </a:p>
            </p:txBody>
          </p:sp>
          <p:cxnSp>
            <p:nvCxnSpPr>
              <p:cNvPr id="13" name="Straight Connector 12"/>
              <p:cNvCxnSpPr>
                <a:stCxn id="4" idx="2"/>
              </p:cNvCxnSpPr>
              <p:nvPr/>
            </p:nvCxnSpPr>
            <p:spPr>
              <a:xfrm>
                <a:off x="3206556" y="1261075"/>
                <a:ext cx="0" cy="368994"/>
              </a:xfrm>
              <a:prstGeom prst="lin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4176583" y="3600286"/>
              <a:ext cx="1636345" cy="369332"/>
            </a:xfrm>
            <a:prstGeom prst="rect">
              <a:avLst/>
            </a:prstGeom>
            <a:noFill/>
            <a:ln w="25400">
              <a:solidFill>
                <a:srgbClr val="0000FF"/>
              </a:solidFill>
            </a:ln>
          </p:spPr>
          <p:txBody>
            <a:bodyPr wrap="none" rtlCol="0">
              <a:spAutoFit/>
            </a:bodyPr>
            <a:lstStyle/>
            <a:p>
              <a:r>
                <a:rPr lang="en-US" altLang="zh-TW" dirty="0" smtClean="0">
                  <a:latin typeface="Cambria Math" pitchFamily="18" charset="0"/>
                  <a:ea typeface="Cambria Math" pitchFamily="18" charset="0"/>
                </a:rPr>
                <a:t>0.1pc~10^6Rs</a:t>
              </a:r>
              <a:endParaRPr lang="zh-TW" altLang="en-US" dirty="0" smtClean="0">
                <a:latin typeface="Cambria Math" pitchFamily="18" charset="0"/>
                <a:ea typeface="Cambria Math" pitchFamily="18" charset="0"/>
              </a:endParaRPr>
            </a:p>
          </p:txBody>
        </p:sp>
      </p:grpSp>
    </p:spTree>
    <p:extLst>
      <p:ext uri="{BB962C8B-B14F-4D97-AF65-F5344CB8AC3E}">
        <p14:creationId xmlns:p14="http://schemas.microsoft.com/office/powerpoint/2010/main" val="202231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zh-TW" sz="3200" dirty="0" smtClean="0"/>
              <a:t>The galactic center—the theoretical aspect</a:t>
            </a:r>
            <a:endParaRPr lang="zh-TW" altLang="en-US" sz="3200" dirty="0"/>
          </a:p>
        </p:txBody>
      </p:sp>
      <p:sp>
        <p:nvSpPr>
          <p:cNvPr id="4" name="TextBox 3"/>
          <p:cNvSpPr txBox="1"/>
          <p:nvPr/>
        </p:nvSpPr>
        <p:spPr>
          <a:xfrm>
            <a:off x="644611" y="1066800"/>
            <a:ext cx="7620000" cy="1200329"/>
          </a:xfrm>
          <a:prstGeom prst="rect">
            <a:avLst/>
          </a:prstGeom>
          <a:noFill/>
          <a:ln w="25400">
            <a:solidFill>
              <a:srgbClr val="0000FF"/>
            </a:solidFill>
          </a:ln>
        </p:spPr>
        <p:txBody>
          <a:bodyPr wrap="square" rtlCol="0">
            <a:spAutoFit/>
          </a:bodyPr>
          <a:lstStyle/>
          <a:p>
            <a:r>
              <a:rPr lang="en-US" altLang="zh-TW" dirty="0">
                <a:latin typeface="Cambria Math" pitchFamily="18" charset="0"/>
                <a:ea typeface="Cambria Math" pitchFamily="18" charset="0"/>
              </a:rPr>
              <a:t>In 2003, </a:t>
            </a:r>
            <a:r>
              <a:rPr lang="en-US" altLang="zh-TW" dirty="0" smtClean="0">
                <a:latin typeface="Cambria Math" pitchFamily="18" charset="0"/>
                <a:ea typeface="Cambria Math" pitchFamily="18" charset="0"/>
              </a:rPr>
              <a:t>theorists conclude that these young </a:t>
            </a:r>
            <a:r>
              <a:rPr lang="en-US" altLang="zh-TW" dirty="0">
                <a:latin typeface="Cambria Math" pitchFamily="18" charset="0"/>
                <a:ea typeface="Cambria Math" pitchFamily="18" charset="0"/>
              </a:rPr>
              <a:t>stars indeed could have migrated into the center in a few million years, </a:t>
            </a:r>
            <a:r>
              <a:rPr lang="en-US" altLang="zh-TW" dirty="0" smtClean="0">
                <a:latin typeface="Cambria Math" pitchFamily="18" charset="0"/>
                <a:ea typeface="Cambria Math" pitchFamily="18" charset="0"/>
              </a:rPr>
              <a:t>but only </a:t>
            </a:r>
            <a:r>
              <a:rPr lang="en-US" altLang="zh-TW" dirty="0">
                <a:latin typeface="Cambria Math" pitchFamily="18" charset="0"/>
                <a:ea typeface="Cambria Math" pitchFamily="18" charset="0"/>
              </a:rPr>
              <a:t>if they remained bound in a compact, very heavy cluster of stars that </a:t>
            </a:r>
            <a:r>
              <a:rPr lang="en-US" altLang="zh-TW" dirty="0" smtClean="0">
                <a:latin typeface="Cambria Math" pitchFamily="18" charset="0"/>
                <a:ea typeface="Cambria Math" pitchFamily="18" charset="0"/>
              </a:rPr>
              <a:t>rapidly sank </a:t>
            </a:r>
            <a:r>
              <a:rPr lang="en-US" altLang="zh-TW" dirty="0">
                <a:latin typeface="Cambria Math" pitchFamily="18" charset="0"/>
                <a:ea typeface="Cambria Math" pitchFamily="18" charset="0"/>
              </a:rPr>
              <a:t>toward the center of the Galaxy.</a:t>
            </a:r>
            <a:endParaRPr lang="zh-TW" altLang="en-US" dirty="0" smtClean="0">
              <a:latin typeface="Cambria Math" pitchFamily="18" charset="0"/>
              <a:ea typeface="Cambria Math" pitchFamily="18" charset="0"/>
            </a:endParaRPr>
          </a:p>
        </p:txBody>
      </p:sp>
      <p:sp>
        <p:nvSpPr>
          <p:cNvPr id="9" name="Rectangle 8"/>
          <p:cNvSpPr/>
          <p:nvPr/>
        </p:nvSpPr>
        <p:spPr>
          <a:xfrm>
            <a:off x="409832" y="4495800"/>
            <a:ext cx="3276600" cy="1477328"/>
          </a:xfrm>
          <a:prstGeom prst="rect">
            <a:avLst/>
          </a:prstGeom>
          <a:ln w="25400">
            <a:solidFill>
              <a:srgbClr val="0000FF"/>
            </a:solidFill>
          </a:ln>
        </p:spPr>
        <p:txBody>
          <a:bodyPr wrap="square">
            <a:spAutoFit/>
          </a:bodyPr>
          <a:lstStyle/>
          <a:p>
            <a:r>
              <a:rPr lang="en-US" altLang="zh-TW" dirty="0" smtClean="0">
                <a:latin typeface="Cambria Math" pitchFamily="18" charset="0"/>
                <a:ea typeface="Cambria Math" pitchFamily="18" charset="0"/>
              </a:rPr>
              <a:t>Observed features (prev. page)</a:t>
            </a:r>
          </a:p>
          <a:p>
            <a:r>
              <a:rPr lang="en-US" altLang="zh-TW" dirty="0" smtClean="0">
                <a:latin typeface="Cambria Math" pitchFamily="18" charset="0"/>
                <a:ea typeface="Cambria Math" pitchFamily="18" charset="0"/>
              </a:rPr>
              <a:t>1</a:t>
            </a:r>
            <a:r>
              <a:rPr lang="en-US" altLang="zh-TW" dirty="0">
                <a:latin typeface="Cambria Math" pitchFamily="18" charset="0"/>
                <a:ea typeface="Cambria Math" pitchFamily="18" charset="0"/>
              </a:rPr>
              <a:t>. IRS 13 (~0.2pc from SMBH)</a:t>
            </a:r>
          </a:p>
          <a:p>
            <a:r>
              <a:rPr lang="en-US" altLang="zh-TW" dirty="0">
                <a:latin typeface="Cambria Math" pitchFamily="18" charset="0"/>
                <a:ea typeface="Cambria Math" pitchFamily="18" charset="0"/>
              </a:rPr>
              <a:t>2. IRS 16 (~0.1pc from SMBH)</a:t>
            </a:r>
          </a:p>
          <a:p>
            <a:r>
              <a:rPr lang="en-US" altLang="zh-TW" dirty="0">
                <a:latin typeface="Cambria Math" pitchFamily="18" charset="0"/>
                <a:ea typeface="Cambria Math" pitchFamily="18" charset="0"/>
              </a:rPr>
              <a:t>3. Group of bright stars centered on the SMBH (~0.2pc)</a:t>
            </a:r>
          </a:p>
        </p:txBody>
      </p:sp>
      <p:grpSp>
        <p:nvGrpSpPr>
          <p:cNvPr id="18" name="Group 17"/>
          <p:cNvGrpSpPr/>
          <p:nvPr/>
        </p:nvGrpSpPr>
        <p:grpSpPr>
          <a:xfrm>
            <a:off x="228600" y="2267129"/>
            <a:ext cx="7620000" cy="970002"/>
            <a:chOff x="228600" y="2267129"/>
            <a:chExt cx="7620000" cy="970002"/>
          </a:xfrm>
        </p:grpSpPr>
        <p:sp>
          <p:nvSpPr>
            <p:cNvPr id="5" name="TextBox 4"/>
            <p:cNvSpPr txBox="1"/>
            <p:nvPr/>
          </p:nvSpPr>
          <p:spPr>
            <a:xfrm>
              <a:off x="228600" y="2590800"/>
              <a:ext cx="7620000" cy="646331"/>
            </a:xfrm>
            <a:prstGeom prst="rect">
              <a:avLst/>
            </a:prstGeom>
            <a:noFill/>
            <a:ln w="25400">
              <a:solidFill>
                <a:srgbClr val="0000FF"/>
              </a:solidFill>
            </a:ln>
          </p:spPr>
          <p:txBody>
            <a:bodyPr wrap="square" rtlCol="0">
              <a:spAutoFit/>
            </a:bodyPr>
            <a:lstStyle/>
            <a:p>
              <a:r>
                <a:rPr lang="en-US" altLang="zh-TW" dirty="0" smtClean="0">
                  <a:latin typeface="Cambria Math" pitchFamily="18" charset="0"/>
                  <a:ea typeface="Cambria Math" pitchFamily="18" charset="0"/>
                </a:rPr>
                <a:t>If it were only a star cluster, then it would have been torn apart well beyond there they lie now.</a:t>
              </a:r>
              <a:endParaRPr lang="zh-TW" altLang="en-US" dirty="0" smtClean="0">
                <a:latin typeface="Cambria Math" pitchFamily="18" charset="0"/>
                <a:ea typeface="Cambria Math" pitchFamily="18" charset="0"/>
              </a:endParaRPr>
            </a:p>
          </p:txBody>
        </p:sp>
        <p:cxnSp>
          <p:nvCxnSpPr>
            <p:cNvPr id="11" name="Straight Connector 10"/>
            <p:cNvCxnSpPr>
              <a:stCxn id="4" idx="2"/>
            </p:cNvCxnSpPr>
            <p:nvPr/>
          </p:nvCxnSpPr>
          <p:spPr>
            <a:xfrm>
              <a:off x="4454611" y="2267129"/>
              <a:ext cx="0" cy="323671"/>
            </a:xfrm>
            <a:prstGeom prst="lin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81000" y="3237131"/>
            <a:ext cx="7086600" cy="671723"/>
            <a:chOff x="381000" y="3237131"/>
            <a:chExt cx="7086600" cy="671723"/>
          </a:xfrm>
        </p:grpSpPr>
        <mc:AlternateContent xmlns:mc="http://schemas.openxmlformats.org/markup-compatibility/2006" xmlns:a14="http://schemas.microsoft.com/office/drawing/2010/main">
          <mc:Choice Requires="a14">
            <p:sp>
              <p:nvSpPr>
                <p:cNvPr id="6" name="TextBox 5"/>
                <p:cNvSpPr txBox="1"/>
                <p:nvPr/>
              </p:nvSpPr>
              <p:spPr>
                <a:xfrm>
                  <a:off x="381000" y="3533687"/>
                  <a:ext cx="7086600" cy="375167"/>
                </a:xfrm>
                <a:prstGeom prst="rect">
                  <a:avLst/>
                </a:prstGeom>
                <a:noFill/>
                <a:ln w="25400">
                  <a:solidFill>
                    <a:srgbClr val="0000FF"/>
                  </a:solidFill>
                </a:ln>
              </p:spPr>
              <p:txBody>
                <a:bodyPr wrap="square" rtlCol="0">
                  <a:spAutoFit/>
                </a:bodyPr>
                <a:lstStyle/>
                <a:p>
                  <a:r>
                    <a:rPr lang="en-US" altLang="zh-TW" dirty="0" smtClean="0">
                      <a:latin typeface="Cambria Math" pitchFamily="18" charset="0"/>
                      <a:ea typeface="Cambria Math" pitchFamily="18" charset="0"/>
                    </a:rPr>
                    <a:t>Another BH of ~</a:t>
                  </a:r>
                  <a14:m>
                    <m:oMath xmlns:m="http://schemas.openxmlformats.org/officeDocument/2006/math">
                      <m:sSup>
                        <m:sSupPr>
                          <m:ctrlPr>
                            <a:rPr lang="en-US" altLang="zh-TW" i="1">
                              <a:latin typeface="Cambria Math"/>
                              <a:ea typeface="Cambria Math" pitchFamily="18" charset="0"/>
                            </a:rPr>
                          </m:ctrlPr>
                        </m:sSupPr>
                        <m:e>
                          <m:r>
                            <a:rPr lang="en-US" altLang="zh-TW" i="1">
                              <a:latin typeface="Cambria Math"/>
                              <a:ea typeface="Cambria Math" pitchFamily="18" charset="0"/>
                            </a:rPr>
                            <m:t>10</m:t>
                          </m:r>
                        </m:e>
                        <m:sup>
                          <m:r>
                            <a:rPr lang="en-US" altLang="zh-TW" b="0" i="1" smtClean="0">
                              <a:latin typeface="Cambria Math"/>
                              <a:ea typeface="Cambria Math" pitchFamily="18" charset="0"/>
                            </a:rPr>
                            <m:t>3</m:t>
                          </m:r>
                        </m:sup>
                      </m:sSup>
                      <m:r>
                        <a:rPr lang="en-US" altLang="zh-TW" i="1">
                          <a:latin typeface="Cambria Math"/>
                          <a:ea typeface="Cambria Math" pitchFamily="18" charset="0"/>
                        </a:rPr>
                        <m:t> </m:t>
                      </m:r>
                    </m:oMath>
                  </a14:m>
                  <a:r>
                    <a:rPr lang="en-US" altLang="zh-TW" dirty="0">
                      <a:latin typeface="Cambria Math" pitchFamily="18" charset="0"/>
                      <a:ea typeface="Cambria Math" pitchFamily="18" charset="0"/>
                    </a:rPr>
                    <a:t>~</a:t>
                  </a:r>
                  <a:r>
                    <a:rPr lang="en-US" altLang="zh-TW" dirty="0">
                      <a:ea typeface="Cambria Math" pitchFamily="18" charset="0"/>
                    </a:rPr>
                    <a:t> </a:t>
                  </a:r>
                  <a14:m>
                    <m:oMath xmlns:m="http://schemas.openxmlformats.org/officeDocument/2006/math">
                      <m:sSup>
                        <m:sSupPr>
                          <m:ctrlPr>
                            <a:rPr lang="en-US" altLang="zh-TW" i="1">
                              <a:latin typeface="Cambria Math"/>
                              <a:ea typeface="Cambria Math" pitchFamily="18" charset="0"/>
                            </a:rPr>
                          </m:ctrlPr>
                        </m:sSupPr>
                        <m:e>
                          <m:r>
                            <a:rPr lang="en-US" altLang="zh-TW" i="1">
                              <a:latin typeface="Cambria Math"/>
                              <a:ea typeface="Cambria Math" pitchFamily="18" charset="0"/>
                            </a:rPr>
                            <m:t>10</m:t>
                          </m:r>
                        </m:e>
                        <m:sup>
                          <m:r>
                            <a:rPr lang="en-US" altLang="zh-TW" i="1">
                              <a:latin typeface="Cambria Math"/>
                              <a:ea typeface="Cambria Math" pitchFamily="18" charset="0"/>
                            </a:rPr>
                            <m:t>4</m:t>
                          </m:r>
                        </m:sup>
                      </m:sSup>
                    </m:oMath>
                  </a14:m>
                  <a:r>
                    <a:rPr lang="en-US" altLang="zh-TW" dirty="0">
                      <a:ea typeface="Cambria Math" pitchFamily="18" charset="0"/>
                    </a:rPr>
                    <a:t> </a:t>
                  </a:r>
                  <a14:m>
                    <m:oMath xmlns:m="http://schemas.openxmlformats.org/officeDocument/2006/math">
                      <m:sSub>
                        <m:sSubPr>
                          <m:ctrlPr>
                            <a:rPr lang="en-US" altLang="zh-TW" i="1">
                              <a:latin typeface="Cambria Math"/>
                              <a:ea typeface="Cambria Math" pitchFamily="18" charset="0"/>
                            </a:rPr>
                          </m:ctrlPr>
                        </m:sSubPr>
                        <m:e>
                          <m:r>
                            <a:rPr lang="en-US" altLang="zh-TW" i="1">
                              <a:latin typeface="Cambria Math"/>
                              <a:ea typeface="Cambria Math" pitchFamily="18" charset="0"/>
                            </a:rPr>
                            <m:t>𝑀</m:t>
                          </m:r>
                        </m:e>
                        <m:sub>
                          <m:r>
                            <a:rPr lang="en-US" altLang="zh-TW" i="1">
                              <a:latin typeface="Cambria Math"/>
                              <a:ea typeface="Cambria Math"/>
                            </a:rPr>
                            <m:t>⨀</m:t>
                          </m:r>
                        </m:sub>
                      </m:sSub>
                    </m:oMath>
                  </a14:m>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would be needed to hold them together.</a:t>
                  </a:r>
                  <a:endParaRPr lang="zh-TW" altLang="en-US" dirty="0" smtClean="0">
                    <a:latin typeface="Cambria Math" pitchFamily="18" charset="0"/>
                    <a:ea typeface="Cambria Math"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81000" y="3533687"/>
                  <a:ext cx="7086600" cy="375167"/>
                </a:xfrm>
                <a:prstGeom prst="rect">
                  <a:avLst/>
                </a:prstGeom>
                <a:blipFill rotWithShape="1">
                  <a:blip r:embed="rId2"/>
                  <a:stretch>
                    <a:fillRect l="-600" t="-6154" r="-515" b="-18462"/>
                  </a:stretch>
                </a:blipFill>
                <a:ln w="25400">
                  <a:solidFill>
                    <a:srgbClr val="0000FF"/>
                  </a:solidFill>
                </a:ln>
              </p:spPr>
              <p:txBody>
                <a:bodyPr/>
                <a:lstStyle/>
                <a:p>
                  <a:r>
                    <a:rPr lang="zh-TW" altLang="en-US">
                      <a:noFill/>
                    </a:rPr>
                    <a:t> </a:t>
                  </a:r>
                </a:p>
              </p:txBody>
            </p:sp>
          </mc:Fallback>
        </mc:AlternateContent>
        <p:cxnSp>
          <p:nvCxnSpPr>
            <p:cNvPr id="13" name="Straight Connector 12"/>
            <p:cNvCxnSpPr>
              <a:stCxn id="5" idx="2"/>
            </p:cNvCxnSpPr>
            <p:nvPr/>
          </p:nvCxnSpPr>
          <p:spPr>
            <a:xfrm>
              <a:off x="4038600" y="3237131"/>
              <a:ext cx="0" cy="344269"/>
            </a:xfrm>
            <a:prstGeom prst="lin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686432" y="3908854"/>
            <a:ext cx="5228968" cy="2746143"/>
            <a:chOff x="3686432" y="3908854"/>
            <a:chExt cx="5228968" cy="2746143"/>
          </a:xfrm>
        </p:grpSpPr>
        <mc:AlternateContent xmlns:mc="http://schemas.openxmlformats.org/markup-compatibility/2006" xmlns:a14="http://schemas.microsoft.com/office/drawing/2010/main">
          <mc:Choice Requires="a14">
            <p:sp>
              <p:nvSpPr>
                <p:cNvPr id="7" name="TextBox 6"/>
                <p:cNvSpPr txBox="1"/>
                <p:nvPr/>
              </p:nvSpPr>
              <p:spPr>
                <a:xfrm>
                  <a:off x="4267200" y="4329489"/>
                  <a:ext cx="4648200" cy="2325508"/>
                </a:xfrm>
                <a:prstGeom prst="rect">
                  <a:avLst/>
                </a:prstGeom>
                <a:noFill/>
                <a:ln w="25400">
                  <a:solidFill>
                    <a:srgbClr val="0000FF"/>
                  </a:solidFill>
                </a:ln>
              </p:spPr>
              <p:txBody>
                <a:bodyPr wrap="square" rtlCol="0">
                  <a:spAutoFit/>
                </a:bodyPr>
                <a:lstStyle/>
                <a:p>
                  <a:r>
                    <a:rPr lang="en-US" altLang="zh-TW" dirty="0" smtClean="0">
                      <a:latin typeface="Cambria Math" pitchFamily="18" charset="0"/>
                      <a:ea typeface="Cambria Math" pitchFamily="18" charset="0"/>
                    </a:rPr>
                    <a:t>The scenario:</a:t>
                  </a:r>
                </a:p>
                <a:p>
                  <a:r>
                    <a:rPr lang="en-US" altLang="zh-TW" dirty="0" smtClean="0">
                      <a:latin typeface="Cambria Math" pitchFamily="18" charset="0"/>
                      <a:ea typeface="Cambria Math" pitchFamily="18" charset="0"/>
                    </a:rPr>
                    <a:t>1. A massive ~</a:t>
                  </a:r>
                  <a14:m>
                    <m:oMath xmlns:m="http://schemas.openxmlformats.org/officeDocument/2006/math">
                      <m:sSup>
                        <m:sSupPr>
                          <m:ctrlPr>
                            <a:rPr lang="en-US" altLang="zh-TW" i="1">
                              <a:latin typeface="Cambria Math"/>
                              <a:ea typeface="Cambria Math" pitchFamily="18" charset="0"/>
                            </a:rPr>
                          </m:ctrlPr>
                        </m:sSupPr>
                        <m:e>
                          <m:r>
                            <a:rPr lang="en-US" altLang="zh-TW" i="1">
                              <a:latin typeface="Cambria Math"/>
                              <a:ea typeface="Cambria Math" pitchFamily="18" charset="0"/>
                            </a:rPr>
                            <m:t>10</m:t>
                          </m:r>
                        </m:e>
                        <m:sup>
                          <m:r>
                            <a:rPr lang="en-US" altLang="zh-TW" b="0" i="1" smtClean="0">
                              <a:latin typeface="Cambria Math"/>
                              <a:ea typeface="Cambria Math" pitchFamily="18" charset="0"/>
                            </a:rPr>
                            <m:t>6</m:t>
                          </m:r>
                        </m:sup>
                      </m:sSup>
                    </m:oMath>
                  </a14:m>
                  <a:r>
                    <a:rPr lang="en-US" altLang="zh-TW" dirty="0">
                      <a:ea typeface="Cambria Math" pitchFamily="18" charset="0"/>
                    </a:rPr>
                    <a:t> </a:t>
                  </a:r>
                  <a14:m>
                    <m:oMath xmlns:m="http://schemas.openxmlformats.org/officeDocument/2006/math">
                      <m:sSub>
                        <m:sSubPr>
                          <m:ctrlPr>
                            <a:rPr lang="en-US" altLang="zh-TW" i="1">
                              <a:latin typeface="Cambria Math"/>
                              <a:ea typeface="Cambria Math" pitchFamily="18" charset="0"/>
                            </a:rPr>
                          </m:ctrlPr>
                        </m:sSubPr>
                        <m:e>
                          <m:r>
                            <a:rPr lang="en-US" altLang="zh-TW" i="1">
                              <a:latin typeface="Cambria Math"/>
                              <a:ea typeface="Cambria Math" pitchFamily="18" charset="0"/>
                            </a:rPr>
                            <m:t>𝑀</m:t>
                          </m:r>
                        </m:e>
                        <m:sub>
                          <m:r>
                            <a:rPr lang="en-US" altLang="zh-TW" i="1">
                              <a:latin typeface="Cambria Math"/>
                              <a:ea typeface="Cambria Math"/>
                            </a:rPr>
                            <m:t>⨀</m:t>
                          </m:r>
                        </m:sub>
                      </m:sSub>
                    </m:oMath>
                  </a14:m>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star cluster formed it’s own IMBH ~</a:t>
                  </a:r>
                  <a14:m>
                    <m:oMath xmlns:m="http://schemas.openxmlformats.org/officeDocument/2006/math">
                      <m:sSup>
                        <m:sSupPr>
                          <m:ctrlPr>
                            <a:rPr lang="en-US" altLang="zh-TW" i="1">
                              <a:latin typeface="Cambria Math"/>
                              <a:ea typeface="Cambria Math" pitchFamily="18" charset="0"/>
                            </a:rPr>
                          </m:ctrlPr>
                        </m:sSupPr>
                        <m:e>
                          <m:r>
                            <a:rPr lang="en-US" altLang="zh-TW" i="1">
                              <a:latin typeface="Cambria Math"/>
                              <a:ea typeface="Cambria Math" pitchFamily="18" charset="0"/>
                            </a:rPr>
                            <m:t>10</m:t>
                          </m:r>
                        </m:e>
                        <m:sup>
                          <m:r>
                            <a:rPr lang="en-US" altLang="zh-TW" b="0" i="1" smtClean="0">
                              <a:latin typeface="Cambria Math"/>
                              <a:ea typeface="Cambria Math" pitchFamily="18" charset="0"/>
                            </a:rPr>
                            <m:t>3</m:t>
                          </m:r>
                        </m:sup>
                      </m:sSup>
                      <m:sSub>
                        <m:sSubPr>
                          <m:ctrlPr>
                            <a:rPr lang="en-US" altLang="zh-TW" i="1">
                              <a:latin typeface="Cambria Math"/>
                              <a:ea typeface="Cambria Math" pitchFamily="18" charset="0"/>
                            </a:rPr>
                          </m:ctrlPr>
                        </m:sSubPr>
                        <m:e>
                          <m:r>
                            <a:rPr lang="en-US" altLang="zh-TW" i="1">
                              <a:latin typeface="Cambria Math"/>
                              <a:ea typeface="Cambria Math" pitchFamily="18" charset="0"/>
                            </a:rPr>
                            <m:t>𝑀</m:t>
                          </m:r>
                        </m:e>
                        <m:sub>
                          <m:r>
                            <a:rPr lang="en-US" altLang="zh-TW" i="1">
                              <a:latin typeface="Cambria Math"/>
                              <a:ea typeface="Cambria Math"/>
                            </a:rPr>
                            <m:t>⨀</m:t>
                          </m:r>
                        </m:sub>
                      </m:sSub>
                    </m:oMath>
                  </a14:m>
                  <a:endParaRPr lang="en-US" altLang="zh-TW" dirty="0" smtClean="0">
                    <a:latin typeface="Cambria Math" pitchFamily="18" charset="0"/>
                    <a:ea typeface="Cambria Math" pitchFamily="18" charset="0"/>
                  </a:endParaRPr>
                </a:p>
                <a:p>
                  <a:r>
                    <a:rPr lang="en-US" altLang="zh-TW" dirty="0" smtClean="0">
                      <a:latin typeface="Cambria Math" pitchFamily="18" charset="0"/>
                      <a:ea typeface="Cambria Math" pitchFamily="18" charset="0"/>
                    </a:rPr>
                    <a:t>2. The cluster sank toward the SMBH via dynamical friction</a:t>
                  </a:r>
                </a:p>
                <a:p>
                  <a:r>
                    <a:rPr lang="en-US" altLang="zh-TW" dirty="0" smtClean="0">
                      <a:latin typeface="Cambria Math" pitchFamily="18" charset="0"/>
                      <a:ea typeface="Cambria Math" pitchFamily="18" charset="0"/>
                    </a:rPr>
                    <a:t>3. Somewhere inside 0.1~0.2pc the SMBH’s tidal forces finally overcome the binding of the IMBH and stripped the cluster. </a:t>
                  </a:r>
                  <a:endParaRPr lang="zh-TW" altLang="en-US" dirty="0" smtClean="0">
                    <a:latin typeface="Cambria Math" pitchFamily="18" charset="0"/>
                    <a:ea typeface="Cambria Math"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267200" y="4329489"/>
                  <a:ext cx="4648200" cy="2325508"/>
                </a:xfrm>
                <a:prstGeom prst="rect">
                  <a:avLst/>
                </a:prstGeom>
                <a:blipFill rotWithShape="1">
                  <a:blip r:embed="rId3"/>
                  <a:stretch>
                    <a:fillRect l="-782" t="-1036" r="-782" b="-2332"/>
                  </a:stretch>
                </a:blipFill>
                <a:ln w="25400">
                  <a:solidFill>
                    <a:srgbClr val="0000FF"/>
                  </a:solidFill>
                </a:ln>
              </p:spPr>
              <p:txBody>
                <a:bodyPr/>
                <a:lstStyle/>
                <a:p>
                  <a:r>
                    <a:rPr lang="zh-TW" altLang="en-US">
                      <a:noFill/>
                    </a:rPr>
                    <a:t> </a:t>
                  </a:r>
                </a:p>
              </p:txBody>
            </p:sp>
          </mc:Fallback>
        </mc:AlternateContent>
        <p:cxnSp>
          <p:nvCxnSpPr>
            <p:cNvPr id="15" name="Straight Connector 14"/>
            <p:cNvCxnSpPr>
              <a:stCxn id="9" idx="3"/>
            </p:cNvCxnSpPr>
            <p:nvPr/>
          </p:nvCxnSpPr>
          <p:spPr>
            <a:xfrm>
              <a:off x="3686432" y="5234464"/>
              <a:ext cx="580768" cy="0"/>
            </a:xfrm>
            <a:prstGeom prst="lin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715000" y="3908854"/>
              <a:ext cx="0" cy="420635"/>
            </a:xfrm>
            <a:prstGeom prst="lin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627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zh-TW" sz="3200" dirty="0" smtClean="0"/>
              <a:t>The galactic center—detailed observations</a:t>
            </a:r>
            <a:endParaRPr lang="zh-TW" altLang="en-US" sz="3200" dirty="0"/>
          </a:p>
        </p:txBody>
      </p:sp>
      <mc:AlternateContent xmlns:mc="http://schemas.openxmlformats.org/markup-compatibility/2006" xmlns:a14="http://schemas.microsoft.com/office/drawing/2010/main">
        <mc:Choice Requires="a14">
          <p:sp>
            <p:nvSpPr>
              <p:cNvPr id="4" name="TextBox 3"/>
              <p:cNvSpPr txBox="1"/>
              <p:nvPr/>
            </p:nvSpPr>
            <p:spPr>
              <a:xfrm>
                <a:off x="558114" y="990600"/>
                <a:ext cx="8001000" cy="1488677"/>
              </a:xfrm>
              <a:prstGeom prst="rect">
                <a:avLst/>
              </a:prstGeom>
              <a:noFill/>
              <a:ln w="25400">
                <a:solidFill>
                  <a:srgbClr val="0000FF"/>
                </a:solidFill>
              </a:ln>
            </p:spPr>
            <p:txBody>
              <a:bodyPr wrap="square" rtlCol="0">
                <a:spAutoFit/>
              </a:bodyPr>
              <a:lstStyle/>
              <a:p>
                <a:r>
                  <a:rPr lang="en-US" altLang="zh-TW" dirty="0" smtClean="0">
                    <a:latin typeface="Cambria Math" pitchFamily="18" charset="0"/>
                    <a:ea typeface="Cambria Math" pitchFamily="18" charset="0"/>
                  </a:rPr>
                  <a:t>In 2004, IRS 13E was resolved into 20 distinct stars with 0.04’’ NIR imaging.</a:t>
                </a:r>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Unlike IRS 16, IRS 13E is very compact and not being tidally disrupted into a ring of stars by the SMBH.</a:t>
                </a:r>
              </a:p>
              <a:p>
                <a:r>
                  <a:rPr lang="en-US" altLang="zh-TW" dirty="0" smtClean="0">
                    <a:latin typeface="Cambria Math" pitchFamily="18" charset="0"/>
                    <a:ea typeface="Cambria Math" pitchFamily="18" charset="0"/>
                  </a:rPr>
                  <a:t>By following the stellar motions, the dark mass was found to be greater than </a:t>
                </a:r>
                <a14:m>
                  <m:oMath xmlns:m="http://schemas.openxmlformats.org/officeDocument/2006/math">
                    <m:sSup>
                      <m:sSupPr>
                        <m:ctrlPr>
                          <a:rPr lang="en-US" altLang="zh-TW" i="1">
                            <a:latin typeface="Cambria Math"/>
                            <a:ea typeface="Cambria Math" pitchFamily="18" charset="0"/>
                          </a:rPr>
                        </m:ctrlPr>
                      </m:sSupPr>
                      <m:e>
                        <m:r>
                          <a:rPr lang="en-US" altLang="zh-TW" i="1">
                            <a:latin typeface="Cambria Math"/>
                            <a:ea typeface="Cambria Math" pitchFamily="18" charset="0"/>
                          </a:rPr>
                          <m:t>10</m:t>
                        </m:r>
                      </m:e>
                      <m:sup>
                        <m:r>
                          <a:rPr lang="en-US" altLang="zh-TW" i="1">
                            <a:latin typeface="Cambria Math"/>
                            <a:ea typeface="Cambria Math" pitchFamily="18" charset="0"/>
                          </a:rPr>
                          <m:t>3</m:t>
                        </m:r>
                      </m:sup>
                    </m:sSup>
                    <m:sSub>
                      <m:sSubPr>
                        <m:ctrlPr>
                          <a:rPr lang="en-US" altLang="zh-TW" i="1">
                            <a:latin typeface="Cambria Math"/>
                            <a:ea typeface="Cambria Math" pitchFamily="18" charset="0"/>
                          </a:rPr>
                        </m:ctrlPr>
                      </m:sSubPr>
                      <m:e>
                        <m:r>
                          <a:rPr lang="en-US" altLang="zh-TW" i="1">
                            <a:latin typeface="Cambria Math"/>
                            <a:ea typeface="Cambria Math" pitchFamily="18" charset="0"/>
                          </a:rPr>
                          <m:t>𝑀</m:t>
                        </m:r>
                      </m:e>
                      <m:sub>
                        <m:r>
                          <a:rPr lang="en-US" altLang="zh-TW" i="1">
                            <a:latin typeface="Cambria Math"/>
                            <a:ea typeface="Cambria Math"/>
                          </a:rPr>
                          <m:t>⨀</m:t>
                        </m:r>
                      </m:sub>
                    </m:sSub>
                  </m:oMath>
                </a14:m>
                <a:r>
                  <a:rPr lang="en-US" altLang="zh-TW" dirty="0" smtClean="0">
                    <a:latin typeface="Cambria Math" pitchFamily="18" charset="0"/>
                    <a:ea typeface="Cambria Math" pitchFamily="18" charset="0"/>
                  </a:rPr>
                  <a:t>.</a:t>
                </a:r>
              </a:p>
            </p:txBody>
          </p:sp>
        </mc:Choice>
        <mc:Fallback xmlns="">
          <p:sp>
            <p:nvSpPr>
              <p:cNvPr id="4" name="TextBox 3"/>
              <p:cNvSpPr txBox="1">
                <a:spLocks noRot="1" noChangeAspect="1" noMove="1" noResize="1" noEditPoints="1" noAdjustHandles="1" noChangeArrowheads="1" noChangeShapeType="1" noTextEdit="1"/>
              </p:cNvSpPr>
              <p:nvPr/>
            </p:nvSpPr>
            <p:spPr>
              <a:xfrm>
                <a:off x="558114" y="990600"/>
                <a:ext cx="8001000" cy="1488677"/>
              </a:xfrm>
              <a:prstGeom prst="rect">
                <a:avLst/>
              </a:prstGeom>
              <a:blipFill rotWithShape="1">
                <a:blip r:embed="rId2"/>
                <a:stretch>
                  <a:fillRect l="-532" t="-1613" b="-3629"/>
                </a:stretch>
              </a:blipFill>
              <a:ln w="25400">
                <a:solidFill>
                  <a:srgbClr val="0000FF"/>
                </a:solidFill>
              </a:ln>
            </p:spPr>
            <p:txBody>
              <a:bodyPr/>
              <a:lstStyle/>
              <a:p>
                <a:r>
                  <a:rPr lang="zh-TW" altLang="en-US">
                    <a:noFill/>
                  </a:rPr>
                  <a:t> </a:t>
                </a:r>
              </a:p>
            </p:txBody>
          </p:sp>
        </mc:Fallback>
      </mc:AlternateContent>
      <p:sp>
        <p:nvSpPr>
          <p:cNvPr id="8" name="TextBox 7"/>
          <p:cNvSpPr txBox="1"/>
          <p:nvPr/>
        </p:nvSpPr>
        <p:spPr>
          <a:xfrm>
            <a:off x="4800600" y="2583288"/>
            <a:ext cx="4191000" cy="1477328"/>
          </a:xfrm>
          <a:prstGeom prst="rect">
            <a:avLst/>
          </a:prstGeom>
          <a:noFill/>
          <a:ln w="25400">
            <a:solidFill>
              <a:srgbClr val="0000FF"/>
            </a:solidFill>
          </a:ln>
        </p:spPr>
        <p:txBody>
          <a:bodyPr wrap="square" rtlCol="0">
            <a:spAutoFit/>
          </a:bodyPr>
          <a:lstStyle/>
          <a:p>
            <a:r>
              <a:rPr lang="en-US" altLang="zh-TW" dirty="0">
                <a:latin typeface="Cambria Math" pitchFamily="18" charset="0"/>
                <a:ea typeface="Cambria Math" pitchFamily="18" charset="0"/>
              </a:rPr>
              <a:t>Based on these preliminary results, </a:t>
            </a:r>
            <a:r>
              <a:rPr lang="en-US" altLang="zh-TW" dirty="0" err="1">
                <a:latin typeface="Cambria Math" pitchFamily="18" charset="0"/>
                <a:ea typeface="Cambria Math" pitchFamily="18" charset="0"/>
              </a:rPr>
              <a:t>Portegies</a:t>
            </a:r>
            <a:r>
              <a:rPr lang="en-US" altLang="zh-TW" dirty="0">
                <a:latin typeface="Cambria Math" pitchFamily="18" charset="0"/>
                <a:ea typeface="Cambria Math" pitchFamily="18" charset="0"/>
              </a:rPr>
              <a:t> </a:t>
            </a:r>
            <a:r>
              <a:rPr lang="en-US" altLang="zh-TW" dirty="0" err="1">
                <a:latin typeface="Cambria Math" pitchFamily="18" charset="0"/>
                <a:ea typeface="Cambria Math" pitchFamily="18" charset="0"/>
              </a:rPr>
              <a:t>Zwart</a:t>
            </a:r>
            <a:r>
              <a:rPr lang="en-US" altLang="zh-TW" dirty="0">
                <a:latin typeface="Cambria Math" pitchFamily="18" charset="0"/>
                <a:ea typeface="Cambria Math" pitchFamily="18" charset="0"/>
              </a:rPr>
              <a:t> and his group have predicted that there may be as many as 50 additional one-thousand solar mass IMBHs within 10 pc of our central SMBH</a:t>
            </a:r>
            <a:r>
              <a:rPr lang="en-US" altLang="zh-TW" dirty="0" smtClean="0">
                <a:latin typeface="Cambria Math" pitchFamily="18" charset="0"/>
                <a:ea typeface="Cambria Math" pitchFamily="18" charset="0"/>
              </a:rPr>
              <a:t>.</a:t>
            </a:r>
            <a:endParaRPr lang="en-US" altLang="zh-TW" dirty="0">
              <a:latin typeface="Cambria Math" pitchFamily="18" charset="0"/>
              <a:ea typeface="Cambria Math" pitchFamily="18" charset="0"/>
            </a:endParaRPr>
          </a:p>
        </p:txBody>
      </p:sp>
      <p:grpSp>
        <p:nvGrpSpPr>
          <p:cNvPr id="12" name="Group 11"/>
          <p:cNvGrpSpPr/>
          <p:nvPr/>
        </p:nvGrpSpPr>
        <p:grpSpPr>
          <a:xfrm>
            <a:off x="55605" y="2568872"/>
            <a:ext cx="4613547" cy="4232354"/>
            <a:chOff x="55605" y="2568872"/>
            <a:chExt cx="4613547" cy="4232354"/>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05" y="2680076"/>
              <a:ext cx="4613547" cy="412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1676400" y="2568872"/>
              <a:ext cx="175260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Oval 8"/>
            <p:cNvSpPr/>
            <p:nvPr/>
          </p:nvSpPr>
          <p:spPr>
            <a:xfrm>
              <a:off x="304800" y="3310888"/>
              <a:ext cx="175260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Oval 9"/>
            <p:cNvSpPr/>
            <p:nvPr/>
          </p:nvSpPr>
          <p:spPr>
            <a:xfrm>
              <a:off x="152399" y="5427395"/>
              <a:ext cx="1524001"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TextBox 10"/>
            <p:cNvSpPr txBox="1"/>
            <p:nvPr/>
          </p:nvSpPr>
          <p:spPr>
            <a:xfrm>
              <a:off x="271849" y="2680076"/>
              <a:ext cx="1526380" cy="261610"/>
            </a:xfrm>
            <a:prstGeom prst="rect">
              <a:avLst/>
            </a:prstGeom>
            <a:noFill/>
            <a:ln w="25400">
              <a:noFill/>
            </a:ln>
          </p:spPr>
          <p:txBody>
            <a:bodyPr wrap="none" rtlCol="0">
              <a:spAutoFit/>
            </a:bodyPr>
            <a:lstStyle/>
            <a:p>
              <a:r>
                <a:rPr lang="en-US" altLang="zh-TW" sz="1100" dirty="0" err="1" smtClean="0">
                  <a:latin typeface="Cambria Math" pitchFamily="18" charset="0"/>
                  <a:ea typeface="Cambria Math" pitchFamily="18" charset="0"/>
                </a:rPr>
                <a:t>ApJ</a:t>
              </a:r>
              <a:r>
                <a:rPr lang="en-US" altLang="zh-TW" sz="1100" dirty="0" smtClean="0">
                  <a:latin typeface="Cambria Math" pitchFamily="18" charset="0"/>
                  <a:ea typeface="Cambria Math" pitchFamily="18" charset="0"/>
                </a:rPr>
                <a:t>, 692, 1075 (2009)</a:t>
              </a:r>
              <a:endParaRPr lang="zh-TW" altLang="en-US" sz="1100" dirty="0" smtClean="0">
                <a:latin typeface="Cambria Math" pitchFamily="18" charset="0"/>
                <a:ea typeface="Cambria Math" pitchFamily="18" charset="0"/>
              </a:endParaRPr>
            </a:p>
          </p:txBody>
        </p:sp>
        <p:sp>
          <p:nvSpPr>
            <p:cNvPr id="19" name="TextBox 18"/>
            <p:cNvSpPr txBox="1"/>
            <p:nvPr/>
          </p:nvSpPr>
          <p:spPr>
            <a:xfrm>
              <a:off x="3200400" y="2656140"/>
              <a:ext cx="1127232" cy="261610"/>
            </a:xfrm>
            <a:prstGeom prst="rect">
              <a:avLst/>
            </a:prstGeom>
            <a:noFill/>
            <a:ln w="25400">
              <a:noFill/>
            </a:ln>
          </p:spPr>
          <p:txBody>
            <a:bodyPr wrap="none" rtlCol="0">
              <a:spAutoFit/>
            </a:bodyPr>
            <a:lstStyle/>
            <a:p>
              <a:r>
                <a:rPr lang="en-US" altLang="zh-TW" sz="1100" dirty="0" smtClean="0">
                  <a:solidFill>
                    <a:srgbClr val="FF0000"/>
                  </a:solidFill>
                  <a:latin typeface="Cambria Math" pitchFamily="18" charset="0"/>
                  <a:ea typeface="Cambria Math" pitchFamily="18" charset="0"/>
                </a:rPr>
                <a:t>Stripped IRS 16</a:t>
              </a:r>
              <a:endParaRPr lang="zh-TW" altLang="en-US" sz="1100" dirty="0" smtClean="0">
                <a:solidFill>
                  <a:srgbClr val="FF0000"/>
                </a:solidFill>
                <a:latin typeface="Cambria Math" pitchFamily="18" charset="0"/>
                <a:ea typeface="Cambria Math" pitchFamily="18" charset="0"/>
              </a:endParaRPr>
            </a:p>
          </p:txBody>
        </p:sp>
      </p:grpSp>
      <p:grpSp>
        <p:nvGrpSpPr>
          <p:cNvPr id="15" name="Group 14"/>
          <p:cNvGrpSpPr/>
          <p:nvPr/>
        </p:nvGrpSpPr>
        <p:grpSpPr>
          <a:xfrm>
            <a:off x="4730424" y="4001837"/>
            <a:ext cx="2680026" cy="2863474"/>
            <a:chOff x="4730424" y="4001837"/>
            <a:chExt cx="2680026" cy="2863474"/>
          </a:xfrm>
        </p:grpSpPr>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001837"/>
              <a:ext cx="2533650" cy="2863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4730424" y="6209212"/>
              <a:ext cx="1511952" cy="261610"/>
            </a:xfrm>
            <a:prstGeom prst="rect">
              <a:avLst/>
            </a:prstGeom>
            <a:noFill/>
            <a:ln w="25400">
              <a:noFill/>
            </a:ln>
          </p:spPr>
          <p:txBody>
            <a:bodyPr wrap="none" rtlCol="0">
              <a:spAutoFit/>
            </a:bodyPr>
            <a:lstStyle/>
            <a:p>
              <a:r>
                <a:rPr lang="en-US" altLang="zh-TW" sz="1100" dirty="0" smtClean="0">
                  <a:latin typeface="Cambria Math" pitchFamily="18" charset="0"/>
                  <a:ea typeface="Cambria Math" pitchFamily="18" charset="0"/>
                </a:rPr>
                <a:t>A&amp;A, 423, 155 (2004)</a:t>
              </a:r>
              <a:endParaRPr lang="zh-TW" altLang="en-US" sz="1100" dirty="0" smtClean="0">
                <a:latin typeface="Cambria Math" pitchFamily="18" charset="0"/>
                <a:ea typeface="Cambria Math" pitchFamily="18" charset="0"/>
              </a:endParaRPr>
            </a:p>
          </p:txBody>
        </p:sp>
        <p:sp>
          <p:nvSpPr>
            <p:cNvPr id="17" name="TextBox 16"/>
            <p:cNvSpPr txBox="1"/>
            <p:nvPr/>
          </p:nvSpPr>
          <p:spPr>
            <a:xfrm>
              <a:off x="5410200" y="4205779"/>
              <a:ext cx="659155" cy="261610"/>
            </a:xfrm>
            <a:prstGeom prst="rect">
              <a:avLst/>
            </a:prstGeom>
            <a:noFill/>
            <a:ln w="25400">
              <a:noFill/>
            </a:ln>
          </p:spPr>
          <p:txBody>
            <a:bodyPr wrap="none" rtlCol="0">
              <a:spAutoFit/>
            </a:bodyPr>
            <a:lstStyle/>
            <a:p>
              <a:r>
                <a:rPr lang="en-US" altLang="zh-TW" sz="1100" dirty="0" smtClean="0">
                  <a:latin typeface="Cambria Math" pitchFamily="18" charset="0"/>
                  <a:ea typeface="Cambria Math" pitchFamily="18" charset="0"/>
                </a:rPr>
                <a:t>IRS</a:t>
              </a:r>
              <a:r>
                <a:rPr lang="zh-TW" altLang="en-US" sz="1100" dirty="0" smtClean="0">
                  <a:latin typeface="Cambria Math" pitchFamily="18" charset="0"/>
                  <a:ea typeface="Cambria Math" pitchFamily="18" charset="0"/>
                </a:rPr>
                <a:t> </a:t>
              </a:r>
              <a:r>
                <a:rPr lang="en-US" altLang="zh-TW" sz="1100" dirty="0" smtClean="0">
                  <a:latin typeface="Cambria Math" pitchFamily="18" charset="0"/>
                  <a:ea typeface="Cambria Math" pitchFamily="18" charset="0"/>
                </a:rPr>
                <a:t>13E</a:t>
              </a:r>
              <a:endParaRPr lang="zh-TW" altLang="en-US" sz="1100" dirty="0" smtClean="0">
                <a:latin typeface="Cambria Math" pitchFamily="18" charset="0"/>
                <a:ea typeface="Cambria Math" pitchFamily="18" charset="0"/>
              </a:endParaRPr>
            </a:p>
          </p:txBody>
        </p:sp>
      </p:grpSp>
    </p:spTree>
    <p:extLst>
      <p:ext uri="{BB962C8B-B14F-4D97-AF65-F5344CB8AC3E}">
        <p14:creationId xmlns:p14="http://schemas.microsoft.com/office/powerpoint/2010/main" val="421627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Outline</a:t>
            </a:r>
            <a:endParaRPr lang="zh-TW" altLang="en-US" dirty="0"/>
          </a:p>
        </p:txBody>
      </p:sp>
      <p:sp>
        <p:nvSpPr>
          <p:cNvPr id="3" name="Content Placeholder 2"/>
          <p:cNvSpPr>
            <a:spLocks noGrp="1"/>
          </p:cNvSpPr>
          <p:nvPr>
            <p:ph idx="1"/>
          </p:nvPr>
        </p:nvSpPr>
        <p:spPr>
          <a:xfrm>
            <a:off x="457200" y="1143000"/>
            <a:ext cx="8229600" cy="5410200"/>
          </a:xfrm>
        </p:spPr>
        <p:txBody>
          <a:bodyPr>
            <a:normAutofit lnSpcReduction="10000"/>
          </a:bodyPr>
          <a:lstStyle/>
          <a:p>
            <a:pPr marL="0" indent="0">
              <a:buNone/>
            </a:pPr>
            <a:r>
              <a:rPr lang="en-US" altLang="zh-TW" sz="2400" dirty="0" smtClean="0">
                <a:solidFill>
                  <a:schemeClr val="bg1">
                    <a:lumMod val="75000"/>
                  </a:schemeClr>
                </a:solidFill>
              </a:rPr>
              <a:t>1. The definition</a:t>
            </a:r>
          </a:p>
          <a:p>
            <a:pPr marL="0" indent="0">
              <a:buNone/>
            </a:pPr>
            <a:endParaRPr lang="en-US" altLang="zh-TW" sz="2400" dirty="0"/>
          </a:p>
          <a:p>
            <a:pPr marL="0" indent="0">
              <a:buNone/>
            </a:pPr>
            <a:r>
              <a:rPr lang="en-US" altLang="zh-TW" sz="2400" dirty="0" smtClean="0"/>
              <a:t>Possible candidates:</a:t>
            </a:r>
          </a:p>
          <a:p>
            <a:pPr marL="0" indent="0">
              <a:buNone/>
            </a:pPr>
            <a:endParaRPr lang="en-US" altLang="zh-TW" sz="2400" dirty="0" smtClean="0"/>
          </a:p>
          <a:p>
            <a:pPr marL="0" indent="0">
              <a:buNone/>
            </a:pPr>
            <a:r>
              <a:rPr lang="en-US" altLang="zh-TW" sz="2400" dirty="0" smtClean="0">
                <a:solidFill>
                  <a:schemeClr val="bg1">
                    <a:lumMod val="75000"/>
                  </a:schemeClr>
                </a:solidFill>
              </a:rPr>
              <a:t>2. </a:t>
            </a:r>
            <a:r>
              <a:rPr lang="en-US" altLang="zh-TW" sz="2400" dirty="0">
                <a:solidFill>
                  <a:schemeClr val="bg1">
                    <a:lumMod val="75000"/>
                  </a:schemeClr>
                </a:solidFill>
              </a:rPr>
              <a:t>ULXs (Ultra-luminous X-ray sources) in star-forming galaxies</a:t>
            </a:r>
          </a:p>
          <a:p>
            <a:pPr marL="0" indent="0">
              <a:buNone/>
            </a:pPr>
            <a:endParaRPr lang="en-US" altLang="zh-TW" sz="2400" dirty="0">
              <a:solidFill>
                <a:schemeClr val="bg1">
                  <a:lumMod val="75000"/>
                </a:schemeClr>
              </a:solidFill>
            </a:endParaRPr>
          </a:p>
          <a:p>
            <a:pPr marL="0" indent="0">
              <a:buNone/>
            </a:pPr>
            <a:r>
              <a:rPr lang="en-US" altLang="zh-TW" sz="2400" dirty="0" smtClean="0">
                <a:solidFill>
                  <a:schemeClr val="bg1">
                    <a:lumMod val="75000"/>
                  </a:schemeClr>
                </a:solidFill>
              </a:rPr>
              <a:t>3. </a:t>
            </a:r>
            <a:r>
              <a:rPr lang="en-US" altLang="zh-TW" sz="2400" dirty="0">
                <a:solidFill>
                  <a:schemeClr val="bg1">
                    <a:lumMod val="75000"/>
                  </a:schemeClr>
                </a:solidFill>
              </a:rPr>
              <a:t>Globular cluster cores in our Milky Way and</a:t>
            </a:r>
            <a:r>
              <a:rPr lang="zh-TW" altLang="en-US" sz="2400" dirty="0">
                <a:solidFill>
                  <a:schemeClr val="bg1">
                    <a:lumMod val="75000"/>
                  </a:schemeClr>
                </a:solidFill>
              </a:rPr>
              <a:t> </a:t>
            </a:r>
            <a:r>
              <a:rPr lang="en-US" altLang="zh-TW" sz="2400" dirty="0">
                <a:solidFill>
                  <a:schemeClr val="bg1">
                    <a:lumMod val="75000"/>
                  </a:schemeClr>
                </a:solidFill>
              </a:rPr>
              <a:t>Andromeda</a:t>
            </a:r>
          </a:p>
          <a:p>
            <a:pPr marL="0" indent="0">
              <a:buNone/>
            </a:pPr>
            <a:endParaRPr lang="en-US" altLang="zh-TW" sz="2400" dirty="0">
              <a:solidFill>
                <a:schemeClr val="bg1">
                  <a:lumMod val="75000"/>
                </a:schemeClr>
              </a:solidFill>
            </a:endParaRPr>
          </a:p>
          <a:p>
            <a:pPr marL="0" indent="0">
              <a:buNone/>
            </a:pPr>
            <a:r>
              <a:rPr lang="en-US" altLang="zh-TW" sz="2400" dirty="0" smtClean="0">
                <a:solidFill>
                  <a:schemeClr val="bg1">
                    <a:lumMod val="75000"/>
                  </a:schemeClr>
                </a:solidFill>
              </a:rPr>
              <a:t>4. </a:t>
            </a:r>
            <a:r>
              <a:rPr lang="en-US" altLang="zh-TW" sz="2400" dirty="0">
                <a:solidFill>
                  <a:schemeClr val="bg1">
                    <a:lumMod val="75000"/>
                  </a:schemeClr>
                </a:solidFill>
              </a:rPr>
              <a:t>Possible IMBH near the center of the Milky Way</a:t>
            </a:r>
          </a:p>
          <a:p>
            <a:pPr marL="0" indent="0">
              <a:buNone/>
            </a:pPr>
            <a:endParaRPr lang="en-US" altLang="zh-TW" sz="2400" dirty="0"/>
          </a:p>
          <a:p>
            <a:pPr marL="0" indent="0">
              <a:buNone/>
            </a:pPr>
            <a:r>
              <a:rPr lang="en-US" altLang="zh-TW" sz="2400" dirty="0" smtClean="0"/>
              <a:t>5.Low-luminosity </a:t>
            </a:r>
            <a:r>
              <a:rPr lang="en-US" altLang="zh-TW" sz="2400" dirty="0"/>
              <a:t>Hard X-ray/radio sources in the galactic bulge and other population II </a:t>
            </a:r>
            <a:r>
              <a:rPr lang="en-US" altLang="zh-TW" sz="2400" dirty="0" smtClean="0"/>
              <a:t>systems</a:t>
            </a:r>
            <a:endParaRPr lang="zh-TW" altLang="en-US" sz="2400" dirty="0"/>
          </a:p>
        </p:txBody>
      </p:sp>
    </p:spTree>
    <p:extLst>
      <p:ext uri="{BB962C8B-B14F-4D97-AF65-F5344CB8AC3E}">
        <p14:creationId xmlns:p14="http://schemas.microsoft.com/office/powerpoint/2010/main" val="22245801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zh-TW" sz="3200" dirty="0"/>
              <a:t>Hard X-Ray Sources in the Galactic Bulge</a:t>
            </a:r>
            <a:endParaRPr lang="zh-TW" altLang="en-US" sz="3200" dirty="0"/>
          </a:p>
        </p:txBody>
      </p:sp>
      <p:sp>
        <p:nvSpPr>
          <p:cNvPr id="4" name="TextBox 3"/>
          <p:cNvSpPr txBox="1"/>
          <p:nvPr/>
        </p:nvSpPr>
        <p:spPr>
          <a:xfrm>
            <a:off x="457200" y="1306383"/>
            <a:ext cx="747320" cy="369332"/>
          </a:xfrm>
          <a:prstGeom prst="rect">
            <a:avLst/>
          </a:prstGeom>
          <a:noFill/>
          <a:ln w="25400">
            <a:solidFill>
              <a:srgbClr val="0000FF"/>
            </a:solidFill>
          </a:ln>
        </p:spPr>
        <p:txBody>
          <a:bodyPr wrap="none" rtlCol="0">
            <a:spAutoFit/>
          </a:bodyPr>
          <a:lstStyle/>
          <a:p>
            <a:r>
              <a:rPr lang="en-US" altLang="zh-TW" dirty="0" smtClean="0">
                <a:latin typeface="Cambria Math" pitchFamily="18" charset="0"/>
                <a:ea typeface="Cambria Math" pitchFamily="18" charset="0"/>
              </a:rPr>
              <a:t>IMBH</a:t>
            </a:r>
            <a:endParaRPr lang="zh-TW" altLang="en-US" dirty="0" smtClean="0">
              <a:latin typeface="Cambria Math" pitchFamily="18" charset="0"/>
              <a:ea typeface="Cambria Math" pitchFamily="18" charset="0"/>
            </a:endParaRPr>
          </a:p>
        </p:txBody>
      </p:sp>
      <p:sp>
        <p:nvSpPr>
          <p:cNvPr id="6" name="TextBox 5"/>
          <p:cNvSpPr txBox="1"/>
          <p:nvPr/>
        </p:nvSpPr>
        <p:spPr>
          <a:xfrm>
            <a:off x="2133600" y="1000212"/>
            <a:ext cx="3313343" cy="369332"/>
          </a:xfrm>
          <a:prstGeom prst="rect">
            <a:avLst/>
          </a:prstGeom>
          <a:noFill/>
          <a:ln w="25400">
            <a:solidFill>
              <a:srgbClr val="0000FF"/>
            </a:solidFill>
          </a:ln>
        </p:spPr>
        <p:txBody>
          <a:bodyPr wrap="none" rtlCol="0">
            <a:spAutoFit/>
          </a:bodyPr>
          <a:lstStyle/>
          <a:p>
            <a:r>
              <a:rPr lang="en-US" altLang="zh-TW" dirty="0" smtClean="0">
                <a:latin typeface="Cambria Math" pitchFamily="18" charset="0"/>
                <a:ea typeface="Cambria Math" pitchFamily="18" charset="0"/>
              </a:rPr>
              <a:t>Very bright, soft sources (ULXs)</a:t>
            </a:r>
            <a:endParaRPr lang="zh-TW" altLang="en-US" dirty="0" smtClean="0">
              <a:latin typeface="Cambria Math" pitchFamily="18" charset="0"/>
              <a:ea typeface="Cambria Math" pitchFamily="18" charset="0"/>
            </a:endParaRPr>
          </a:p>
        </p:txBody>
      </p:sp>
      <p:sp>
        <p:nvSpPr>
          <p:cNvPr id="7" name="TextBox 6"/>
          <p:cNvSpPr txBox="1"/>
          <p:nvPr/>
        </p:nvSpPr>
        <p:spPr>
          <a:xfrm>
            <a:off x="2133600" y="1524000"/>
            <a:ext cx="6605847" cy="369332"/>
          </a:xfrm>
          <a:prstGeom prst="rect">
            <a:avLst/>
          </a:prstGeom>
          <a:noFill/>
          <a:ln w="25400">
            <a:solidFill>
              <a:srgbClr val="0000FF"/>
            </a:solidFill>
          </a:ln>
        </p:spPr>
        <p:txBody>
          <a:bodyPr wrap="none" rtlCol="0">
            <a:spAutoFit/>
          </a:bodyPr>
          <a:lstStyle/>
          <a:p>
            <a:r>
              <a:rPr lang="en-US" altLang="zh-TW" dirty="0" smtClean="0">
                <a:latin typeface="Cambria Math" pitchFamily="18" charset="0"/>
                <a:ea typeface="Cambria Math" pitchFamily="18" charset="0"/>
              </a:rPr>
              <a:t>Emitting no detectable radiation (globular cluster cores, IRS 13E)</a:t>
            </a:r>
            <a:endParaRPr lang="zh-TW" altLang="en-US" dirty="0" smtClean="0">
              <a:latin typeface="Cambria Math" pitchFamily="18" charset="0"/>
              <a:ea typeface="Cambria Math" pitchFamily="18" charset="0"/>
            </a:endParaRPr>
          </a:p>
        </p:txBody>
      </p:sp>
      <p:sp>
        <p:nvSpPr>
          <p:cNvPr id="8" name="TextBox 7"/>
          <p:cNvSpPr txBox="1"/>
          <p:nvPr/>
        </p:nvSpPr>
        <p:spPr>
          <a:xfrm>
            <a:off x="2133599" y="2057400"/>
            <a:ext cx="6636689" cy="369332"/>
          </a:xfrm>
          <a:prstGeom prst="rect">
            <a:avLst/>
          </a:prstGeom>
          <a:noFill/>
          <a:ln w="25400">
            <a:solidFill>
              <a:srgbClr val="0000FF"/>
            </a:solidFill>
          </a:ln>
        </p:spPr>
        <p:txBody>
          <a:bodyPr wrap="none" rtlCol="0">
            <a:spAutoFit/>
          </a:bodyPr>
          <a:lstStyle/>
          <a:p>
            <a:r>
              <a:rPr lang="en-US" altLang="zh-TW" dirty="0" smtClean="0">
                <a:latin typeface="Cambria Math" pitchFamily="18" charset="0"/>
                <a:ea typeface="Cambria Math" pitchFamily="18" charset="0"/>
              </a:rPr>
              <a:t>How about sweeping up small amounts of gas and shining faintly?</a:t>
            </a:r>
            <a:endParaRPr lang="zh-TW" altLang="en-US" dirty="0" smtClean="0">
              <a:latin typeface="Cambria Math" pitchFamily="18" charset="0"/>
              <a:ea typeface="Cambria Math" pitchFamily="18" charset="0"/>
            </a:endParaRPr>
          </a:p>
        </p:txBody>
      </p:sp>
      <p:cxnSp>
        <p:nvCxnSpPr>
          <p:cNvPr id="10" name="Elbow Connector 9"/>
          <p:cNvCxnSpPr>
            <a:stCxn id="4" idx="3"/>
            <a:endCxn id="7" idx="1"/>
          </p:cNvCxnSpPr>
          <p:nvPr/>
        </p:nvCxnSpPr>
        <p:spPr>
          <a:xfrm>
            <a:off x="1204520" y="1491049"/>
            <a:ext cx="929080" cy="217617"/>
          </a:xfrm>
          <a:prstGeom prst="bentConnector3">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4" idx="3"/>
            <a:endCxn id="6" idx="1"/>
          </p:cNvCxnSpPr>
          <p:nvPr/>
        </p:nvCxnSpPr>
        <p:spPr>
          <a:xfrm flipV="1">
            <a:off x="1204520" y="1184878"/>
            <a:ext cx="929080" cy="306171"/>
          </a:xfrm>
          <a:prstGeom prst="bentConnector3">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endCxn id="8" idx="1"/>
          </p:cNvCxnSpPr>
          <p:nvPr/>
        </p:nvCxnSpPr>
        <p:spPr>
          <a:xfrm>
            <a:off x="1295400" y="1491049"/>
            <a:ext cx="838199" cy="751017"/>
          </a:xfrm>
          <a:prstGeom prst="bentConnector3">
            <a:avLst>
              <a:gd name="adj1" fmla="val 44518"/>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69557" y="2514600"/>
            <a:ext cx="8313238" cy="646331"/>
          </a:xfrm>
          <a:prstGeom prst="rect">
            <a:avLst/>
          </a:prstGeom>
          <a:noFill/>
          <a:ln w="25400">
            <a:noFill/>
          </a:ln>
        </p:spPr>
        <p:txBody>
          <a:bodyPr wrap="none" rtlCol="0">
            <a:spAutoFit/>
          </a:bodyPr>
          <a:lstStyle/>
          <a:p>
            <a:r>
              <a:rPr lang="en-US" altLang="zh-TW" dirty="0" smtClean="0">
                <a:latin typeface="Cambria Math" pitchFamily="18" charset="0"/>
                <a:ea typeface="Cambria Math" pitchFamily="18" charset="0"/>
              </a:rPr>
              <a:t>In Chap. 11</a:t>
            </a:r>
            <a:r>
              <a:rPr lang="en-US" altLang="zh-TW" dirty="0">
                <a:latin typeface="Cambria Math" pitchFamily="18" charset="0"/>
                <a:ea typeface="Cambria Math" pitchFamily="18" charset="0"/>
              </a:rPr>
              <a:t>, we will learn that the </a:t>
            </a:r>
            <a:r>
              <a:rPr lang="en-US" altLang="zh-TW" dirty="0" err="1">
                <a:latin typeface="Cambria Math" pitchFamily="18" charset="0"/>
                <a:ea typeface="Cambria Math" pitchFamily="18" charset="0"/>
              </a:rPr>
              <a:t>Bondi</a:t>
            </a:r>
            <a:r>
              <a:rPr lang="en-US" altLang="zh-TW" dirty="0">
                <a:latin typeface="Cambria Math" pitchFamily="18" charset="0"/>
                <a:ea typeface="Cambria Math" pitchFamily="18" charset="0"/>
              </a:rPr>
              <a:t> accretion rate for this process of sweeping</a:t>
            </a:r>
          </a:p>
          <a:p>
            <a:r>
              <a:rPr lang="en-US" altLang="zh-TW" dirty="0">
                <a:latin typeface="Cambria Math" pitchFamily="18" charset="0"/>
                <a:ea typeface="Cambria Math" pitchFamily="18" charset="0"/>
              </a:rPr>
              <a:t>up gas </a:t>
            </a:r>
            <a:r>
              <a:rPr lang="en-US" altLang="zh-TW" dirty="0" smtClean="0">
                <a:latin typeface="Cambria Math" pitchFamily="18" charset="0"/>
                <a:ea typeface="Cambria Math" pitchFamily="18" charset="0"/>
              </a:rPr>
              <a:t>is:</a:t>
            </a:r>
            <a:endParaRPr lang="zh-TW" altLang="en-US" dirty="0" smtClean="0">
              <a:latin typeface="Cambria Math" pitchFamily="18" charset="0"/>
              <a:ea typeface="Cambria Math" pitchFamily="18"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736" y="2843943"/>
            <a:ext cx="6151893" cy="718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1" name="TextBox 20"/>
              <p:cNvSpPr txBox="1"/>
              <p:nvPr/>
            </p:nvSpPr>
            <p:spPr>
              <a:xfrm>
                <a:off x="319218" y="3562862"/>
                <a:ext cx="8534400" cy="934679"/>
              </a:xfrm>
              <a:prstGeom prst="rect">
                <a:avLst/>
              </a:prstGeom>
              <a:noFill/>
              <a:ln w="25400">
                <a:noFill/>
              </a:ln>
            </p:spPr>
            <p:txBody>
              <a:bodyPr wrap="square" rtlCol="0">
                <a:spAutoFit/>
              </a:bodyPr>
              <a:lstStyle/>
              <a:p>
                <a:r>
                  <a:rPr lang="en-US" altLang="zh-TW" dirty="0" smtClean="0">
                    <a:latin typeface="Cambria Math" pitchFamily="18" charset="0"/>
                    <a:ea typeface="Cambria Math" pitchFamily="18" charset="0"/>
                  </a:rPr>
                  <a:t>Taking typical </a:t>
                </a:r>
                <a14:m>
                  <m:oMath xmlns:m="http://schemas.openxmlformats.org/officeDocument/2006/math">
                    <m:sSup>
                      <m:sSupPr>
                        <m:ctrlPr>
                          <a:rPr lang="en-US" altLang="zh-TW" i="1">
                            <a:latin typeface="Cambria Math"/>
                            <a:ea typeface="Cambria Math" pitchFamily="18" charset="0"/>
                          </a:rPr>
                        </m:ctrlPr>
                      </m:sSupPr>
                      <m:e>
                        <m:r>
                          <a:rPr lang="en-US" altLang="zh-TW" i="1">
                            <a:latin typeface="Cambria Math"/>
                            <a:ea typeface="Cambria Math" pitchFamily="18" charset="0"/>
                          </a:rPr>
                          <m:t>10</m:t>
                        </m:r>
                      </m:e>
                      <m:sup>
                        <m:r>
                          <a:rPr lang="en-US" altLang="zh-TW" i="1">
                            <a:latin typeface="Cambria Math"/>
                            <a:ea typeface="Cambria Math" pitchFamily="18" charset="0"/>
                          </a:rPr>
                          <m:t>3</m:t>
                        </m:r>
                      </m:sup>
                    </m:sSup>
                    <m:sSub>
                      <m:sSubPr>
                        <m:ctrlPr>
                          <a:rPr lang="en-US" altLang="zh-TW" i="1">
                            <a:latin typeface="Cambria Math"/>
                            <a:ea typeface="Cambria Math" pitchFamily="18" charset="0"/>
                          </a:rPr>
                        </m:ctrlPr>
                      </m:sSubPr>
                      <m:e>
                        <m:r>
                          <a:rPr lang="en-US" altLang="zh-TW" i="1">
                            <a:latin typeface="Cambria Math"/>
                            <a:ea typeface="Cambria Math" pitchFamily="18" charset="0"/>
                          </a:rPr>
                          <m:t>𝑀</m:t>
                        </m:r>
                      </m:e>
                      <m:sub>
                        <m:r>
                          <a:rPr lang="en-US" altLang="zh-TW" i="1">
                            <a:latin typeface="Cambria Math"/>
                            <a:ea typeface="Cambria Math"/>
                          </a:rPr>
                          <m:t>⨀</m:t>
                        </m:r>
                      </m:sub>
                    </m:sSub>
                  </m:oMath>
                </a14:m>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IMBH mass, 70km/s as Galactic bulge</a:t>
                </a:r>
                <a:r>
                  <a:rPr lang="en-US" altLang="zh-TW" dirty="0" smtClean="0">
                    <a:latin typeface="Symbol" pitchFamily="18" charset="2"/>
                    <a:ea typeface="Cambria Math" pitchFamily="18" charset="0"/>
                  </a:rPr>
                  <a:t> </a:t>
                </a:r>
                <a14:m>
                  <m:oMath xmlns:m="http://schemas.openxmlformats.org/officeDocument/2006/math">
                    <m:sSub>
                      <m:sSubPr>
                        <m:ctrlPr>
                          <a:rPr lang="en-US" altLang="zh-TW" i="1" smtClean="0">
                            <a:latin typeface="Cambria Math"/>
                            <a:ea typeface="Cambria Math" pitchFamily="18" charset="0"/>
                          </a:rPr>
                        </m:ctrlPr>
                      </m:sSubPr>
                      <m:e>
                        <m:r>
                          <a:rPr lang="zh-TW" altLang="en-US" i="1" smtClean="0">
                            <a:latin typeface="Cambria Math"/>
                            <a:ea typeface="Cambria Math" pitchFamily="18" charset="0"/>
                          </a:rPr>
                          <m:t>𝜎</m:t>
                        </m:r>
                      </m:e>
                      <m:sub>
                        <m:r>
                          <a:rPr lang="en-US" altLang="zh-TW" b="0" i="1" smtClean="0">
                            <a:latin typeface="Cambria Math"/>
                            <a:ea typeface="Cambria Math" pitchFamily="18" charset="0"/>
                          </a:rPr>
                          <m:t>𝑣</m:t>
                        </m:r>
                      </m:sub>
                    </m:sSub>
                  </m:oMath>
                </a14:m>
                <a:r>
                  <a:rPr lang="en-US" altLang="zh-TW" dirty="0" smtClean="0">
                    <a:latin typeface="Cambria Math" pitchFamily="18" charset="0"/>
                    <a:ea typeface="Cambria Math" pitchFamily="18" charset="0"/>
                  </a:rPr>
                  <a:t>, and 100</a:t>
                </a:r>
                <a14:m>
                  <m:oMath xmlns:m="http://schemas.openxmlformats.org/officeDocument/2006/math">
                    <m:sSup>
                      <m:sSupPr>
                        <m:ctrlPr>
                          <a:rPr lang="en-US" altLang="zh-TW" i="1">
                            <a:latin typeface="Cambria Math"/>
                            <a:ea typeface="Cambria Math" pitchFamily="18" charset="0"/>
                          </a:rPr>
                        </m:ctrlPr>
                      </m:sSupPr>
                      <m:e>
                        <m:r>
                          <a:rPr lang="en-US" altLang="zh-TW" b="0" i="1" smtClean="0">
                            <a:latin typeface="Cambria Math"/>
                            <a:ea typeface="Cambria Math" pitchFamily="18" charset="0"/>
                          </a:rPr>
                          <m:t>𝑐𝑚</m:t>
                        </m:r>
                      </m:e>
                      <m:sup>
                        <m:r>
                          <a:rPr lang="en-US" altLang="zh-TW" b="0" i="1" smtClean="0">
                            <a:latin typeface="Cambria Math"/>
                            <a:ea typeface="Cambria Math" pitchFamily="18" charset="0"/>
                          </a:rPr>
                          <m:t>−</m:t>
                        </m:r>
                        <m:r>
                          <a:rPr lang="en-US" altLang="zh-TW" i="1">
                            <a:latin typeface="Cambria Math"/>
                            <a:ea typeface="Cambria Math" pitchFamily="18" charset="0"/>
                          </a:rPr>
                          <m:t>3</m:t>
                        </m:r>
                      </m:sup>
                    </m:sSup>
                  </m:oMath>
                </a14:m>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as typical number density, and assuming ADAF model for accretion at low rates (sec 12.2.2), the luminosity would be</a:t>
                </a:r>
                <a:endParaRPr lang="zh-TW" altLang="en-US" dirty="0" smtClean="0">
                  <a:latin typeface="Cambria Math" pitchFamily="18" charset="0"/>
                  <a:ea typeface="Cambria Math"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19218" y="3562862"/>
                <a:ext cx="8534400" cy="934679"/>
              </a:xfrm>
              <a:prstGeom prst="rect">
                <a:avLst/>
              </a:prstGeom>
              <a:blipFill rotWithShape="1">
                <a:blip r:embed="rId3"/>
                <a:stretch>
                  <a:fillRect l="-571" t="-3247" b="-8442"/>
                </a:stretch>
              </a:blipFill>
              <a:ln w="25400">
                <a:noFill/>
              </a:ln>
            </p:spPr>
            <p:txBody>
              <a:bodyPr/>
              <a:lstStyle/>
              <a:p>
                <a:r>
                  <a:rPr lang="zh-TW" altLang="en-US">
                    <a:noFill/>
                  </a:rPr>
                  <a:t> </a:t>
                </a:r>
              </a:p>
            </p:txBody>
          </p:sp>
        </mc:Fallback>
      </mc:AlternateContent>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9789" y="4343400"/>
            <a:ext cx="5217968"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3" name="TextBox 22"/>
              <p:cNvSpPr txBox="1"/>
              <p:nvPr/>
            </p:nvSpPr>
            <p:spPr>
              <a:xfrm>
                <a:off x="420130" y="5257800"/>
                <a:ext cx="8534400" cy="1487523"/>
              </a:xfrm>
              <a:prstGeom prst="rect">
                <a:avLst/>
              </a:prstGeom>
              <a:noFill/>
              <a:ln w="25400">
                <a:noFill/>
              </a:ln>
            </p:spPr>
            <p:txBody>
              <a:bodyPr wrap="square" rtlCol="0">
                <a:spAutoFit/>
              </a:bodyPr>
              <a:lstStyle/>
              <a:p>
                <a:pPr algn="ctr"/>
                <a:r>
                  <a:rPr lang="en-US" altLang="zh-TW" dirty="0" smtClean="0">
                    <a:latin typeface="Cambria Math" pitchFamily="18" charset="0"/>
                    <a:ea typeface="Cambria Math" pitchFamily="18" charset="0"/>
                  </a:rPr>
                  <a:t>--this estimate is of course strongly dependent on the parameters- -</a:t>
                </a:r>
              </a:p>
              <a:p>
                <a:r>
                  <a:rPr lang="en-US" altLang="zh-TW" dirty="0" smtClean="0">
                    <a:latin typeface="Cambria Math" pitchFamily="18" charset="0"/>
                    <a:ea typeface="Cambria Math" pitchFamily="18" charset="0"/>
                  </a:rPr>
                  <a:t>*If </a:t>
                </a:r>
                <a14:m>
                  <m:oMath xmlns:m="http://schemas.openxmlformats.org/officeDocument/2006/math">
                    <m:sSub>
                      <m:sSubPr>
                        <m:ctrlPr>
                          <a:rPr lang="en-US" altLang="zh-TW" i="1">
                            <a:latin typeface="Cambria Math"/>
                            <a:ea typeface="Cambria Math" pitchFamily="18" charset="0"/>
                          </a:rPr>
                        </m:ctrlPr>
                      </m:sSubPr>
                      <m:e>
                        <m:r>
                          <a:rPr lang="zh-TW" altLang="en-US" i="1">
                            <a:latin typeface="Cambria Math"/>
                            <a:ea typeface="Cambria Math" pitchFamily="18" charset="0"/>
                          </a:rPr>
                          <m:t>𝜎</m:t>
                        </m:r>
                      </m:e>
                      <m:sub>
                        <m:r>
                          <a:rPr lang="en-US" altLang="zh-TW" i="1">
                            <a:latin typeface="Cambria Math"/>
                            <a:ea typeface="Cambria Math" pitchFamily="18" charset="0"/>
                          </a:rPr>
                          <m:t>𝑣</m:t>
                        </m:r>
                      </m:sub>
                    </m:sSub>
                  </m:oMath>
                </a14:m>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were increased to 150km/s then the luminosity would drop by 2 orders of magnitude.</a:t>
                </a:r>
                <a:endParaRPr lang="en-US" altLang="zh-TW" dirty="0">
                  <a:latin typeface="Cambria Math" pitchFamily="18" charset="0"/>
                  <a:ea typeface="Cambria Math" pitchFamily="18" charset="0"/>
                </a:endParaRPr>
              </a:p>
              <a:p>
                <a:r>
                  <a:rPr lang="en-US" altLang="zh-TW" dirty="0" smtClean="0">
                    <a:latin typeface="Cambria Math" pitchFamily="18" charset="0"/>
                    <a:ea typeface="Cambria Math" pitchFamily="18" charset="0"/>
                  </a:rPr>
                  <a:t>*If in the case we take a </a:t>
                </a:r>
                <a14:m>
                  <m:oMath xmlns:m="http://schemas.openxmlformats.org/officeDocument/2006/math">
                    <m:sSup>
                      <m:sSupPr>
                        <m:ctrlPr>
                          <a:rPr lang="en-US" altLang="zh-TW" i="1">
                            <a:latin typeface="Cambria Math"/>
                            <a:ea typeface="Cambria Math" pitchFamily="18" charset="0"/>
                          </a:rPr>
                        </m:ctrlPr>
                      </m:sSupPr>
                      <m:e>
                        <m:r>
                          <a:rPr lang="en-US" altLang="zh-TW" i="1">
                            <a:latin typeface="Cambria Math"/>
                            <a:ea typeface="Cambria Math" pitchFamily="18" charset="0"/>
                          </a:rPr>
                          <m:t>10</m:t>
                        </m:r>
                      </m:e>
                      <m:sup>
                        <m:r>
                          <a:rPr lang="en-US" altLang="zh-TW" b="0" i="1" smtClean="0">
                            <a:latin typeface="Cambria Math"/>
                            <a:ea typeface="Cambria Math" pitchFamily="18" charset="0"/>
                          </a:rPr>
                          <m:t>4</m:t>
                        </m:r>
                      </m:sup>
                    </m:sSup>
                    <m:sSub>
                      <m:sSubPr>
                        <m:ctrlPr>
                          <a:rPr lang="en-US" altLang="zh-TW" i="1">
                            <a:latin typeface="Cambria Math"/>
                            <a:ea typeface="Cambria Math" pitchFamily="18" charset="0"/>
                          </a:rPr>
                        </m:ctrlPr>
                      </m:sSubPr>
                      <m:e>
                        <m:r>
                          <a:rPr lang="en-US" altLang="zh-TW" i="1">
                            <a:latin typeface="Cambria Math"/>
                            <a:ea typeface="Cambria Math" pitchFamily="18" charset="0"/>
                          </a:rPr>
                          <m:t>𝑀</m:t>
                        </m:r>
                      </m:e>
                      <m:sub>
                        <m:r>
                          <a:rPr lang="en-US" altLang="zh-TW" i="1">
                            <a:latin typeface="Cambria Math"/>
                            <a:ea typeface="Cambria Math"/>
                          </a:rPr>
                          <m:t>⨀</m:t>
                        </m:r>
                      </m:sub>
                    </m:sSub>
                  </m:oMath>
                </a14:m>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BH, then the luminosity would increase by 3 orders of magnitude.</a:t>
                </a:r>
                <a:endParaRPr lang="zh-TW" altLang="en-US" dirty="0" smtClean="0">
                  <a:latin typeface="Cambria Math" pitchFamily="18" charset="0"/>
                  <a:ea typeface="Cambria Math"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420130" y="5257800"/>
                <a:ext cx="8534400" cy="1487523"/>
              </a:xfrm>
              <a:prstGeom prst="rect">
                <a:avLst/>
              </a:prstGeom>
              <a:blipFill rotWithShape="1">
                <a:blip r:embed="rId5"/>
                <a:stretch>
                  <a:fillRect l="-643" t="-2459" r="-714" b="-4918"/>
                </a:stretch>
              </a:blipFill>
              <a:ln w="25400">
                <a:noFill/>
              </a:ln>
            </p:spPr>
            <p:txBody>
              <a:bodyPr/>
              <a:lstStyle/>
              <a:p>
                <a:r>
                  <a:rPr lang="zh-TW" altLang="en-US">
                    <a:noFill/>
                  </a:rPr>
                  <a:t> </a:t>
                </a:r>
              </a:p>
            </p:txBody>
          </p:sp>
        </mc:Fallback>
      </mc:AlternateContent>
    </p:spTree>
    <p:extLst>
      <p:ext uri="{BB962C8B-B14F-4D97-AF65-F5344CB8AC3E}">
        <p14:creationId xmlns:p14="http://schemas.microsoft.com/office/powerpoint/2010/main" val="202231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0242"/>
                                        </p:tgtEl>
                                        <p:attrNameLst>
                                          <p:attrName>style.visibility</p:attrName>
                                        </p:attrNameLst>
                                      </p:cBhvr>
                                      <p:to>
                                        <p:strVal val="visible"/>
                                      </p:to>
                                    </p:set>
                                    <p:animEffect transition="in" filter="fade">
                                      <p:cBhvr>
                                        <p:cTn id="18" dur="500"/>
                                        <p:tgtEl>
                                          <p:spTgt spid="1024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nodeType="withEffect">
                                  <p:stCondLst>
                                    <p:cond delay="0"/>
                                  </p:stCondLst>
                                  <p:childTnLst>
                                    <p:set>
                                      <p:cBhvr>
                                        <p:cTn id="25" dur="1" fill="hold">
                                          <p:stCondLst>
                                            <p:cond delay="0"/>
                                          </p:stCondLst>
                                        </p:cTn>
                                        <p:tgtEl>
                                          <p:spTgt spid="10243"/>
                                        </p:tgtEl>
                                        <p:attrNameLst>
                                          <p:attrName>style.visibility</p:attrName>
                                        </p:attrNameLst>
                                      </p:cBhvr>
                                      <p:to>
                                        <p:strVal val="visible"/>
                                      </p:to>
                                    </p:set>
                                    <p:animEffect transition="in" filter="fade">
                                      <p:cBhvr>
                                        <p:cTn id="26" dur="500"/>
                                        <p:tgtEl>
                                          <p:spTgt spid="1024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P spid="21"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zh-TW" sz="3200" dirty="0"/>
              <a:t>Hard X-Ray Sources in the Galactic Bulge</a:t>
            </a:r>
            <a:endParaRPr lang="zh-TW" altLang="en-US" sz="3200" dirty="0"/>
          </a:p>
        </p:txBody>
      </p:sp>
      <p:sp>
        <p:nvSpPr>
          <p:cNvPr id="4" name="TextBox 3"/>
          <p:cNvSpPr txBox="1"/>
          <p:nvPr/>
        </p:nvSpPr>
        <p:spPr>
          <a:xfrm>
            <a:off x="2362200" y="990600"/>
            <a:ext cx="4906215" cy="369332"/>
          </a:xfrm>
          <a:prstGeom prst="rect">
            <a:avLst/>
          </a:prstGeom>
          <a:noFill/>
          <a:ln w="25400">
            <a:solidFill>
              <a:srgbClr val="0000FF"/>
            </a:solidFill>
          </a:ln>
        </p:spPr>
        <p:txBody>
          <a:bodyPr wrap="none" rtlCol="0">
            <a:spAutoFit/>
          </a:bodyPr>
          <a:lstStyle/>
          <a:p>
            <a:r>
              <a:rPr lang="en-US" altLang="zh-TW" dirty="0" smtClean="0">
                <a:latin typeface="Cambria Math" pitchFamily="18" charset="0"/>
                <a:ea typeface="Cambria Math" pitchFamily="18" charset="0"/>
              </a:rPr>
              <a:t>What would these weak X-ray sources look like?</a:t>
            </a:r>
            <a:endParaRPr lang="zh-TW" altLang="en-US" dirty="0" smtClean="0">
              <a:latin typeface="Cambria Math" pitchFamily="18" charset="0"/>
              <a:ea typeface="Cambria Math" pitchFamily="18" charset="0"/>
            </a:endParaRPr>
          </a:p>
        </p:txBody>
      </p:sp>
      <p:grpSp>
        <p:nvGrpSpPr>
          <p:cNvPr id="18" name="Group 17"/>
          <p:cNvGrpSpPr/>
          <p:nvPr/>
        </p:nvGrpSpPr>
        <p:grpSpPr>
          <a:xfrm>
            <a:off x="228600" y="1359932"/>
            <a:ext cx="4876800" cy="1793796"/>
            <a:chOff x="228600" y="1359932"/>
            <a:chExt cx="4876800" cy="1793796"/>
          </a:xfrm>
        </p:grpSpPr>
        <p:sp>
          <p:nvSpPr>
            <p:cNvPr id="5" name="TextBox 4"/>
            <p:cNvSpPr txBox="1"/>
            <p:nvPr/>
          </p:nvSpPr>
          <p:spPr>
            <a:xfrm>
              <a:off x="228600" y="1676400"/>
              <a:ext cx="4876800" cy="1477328"/>
            </a:xfrm>
            <a:prstGeom prst="rect">
              <a:avLst/>
            </a:prstGeom>
            <a:noFill/>
            <a:ln w="25400">
              <a:solidFill>
                <a:srgbClr val="0000FF"/>
              </a:solidFill>
            </a:ln>
          </p:spPr>
          <p:txBody>
            <a:bodyPr wrap="square" rtlCol="0">
              <a:spAutoFit/>
            </a:bodyPr>
            <a:lstStyle/>
            <a:p>
              <a:r>
                <a:rPr lang="en-US" altLang="zh-TW" dirty="0" smtClean="0">
                  <a:latin typeface="Cambria Math" pitchFamily="18" charset="0"/>
                  <a:ea typeface="Cambria Math" pitchFamily="18" charset="0"/>
                </a:rPr>
                <a:t>By analogy of weak X-ray binaries and LLAGNs,</a:t>
              </a:r>
              <a:r>
                <a:rPr lang="zh-TW" altLang="en-US" dirty="0">
                  <a:latin typeface="Cambria Math" pitchFamily="18" charset="0"/>
                  <a:ea typeface="Cambria Math" pitchFamily="18" charset="0"/>
                </a:rPr>
                <a:t> </a:t>
              </a:r>
              <a:r>
                <a:rPr lang="en-US" altLang="zh-TW" dirty="0" smtClean="0">
                  <a:latin typeface="Cambria Math" pitchFamily="18" charset="0"/>
                  <a:ea typeface="Cambria Math" pitchFamily="18" charset="0"/>
                </a:rPr>
                <a:t>they should be </a:t>
              </a:r>
            </a:p>
            <a:p>
              <a:r>
                <a:rPr lang="en-US" altLang="zh-TW" dirty="0" smtClean="0">
                  <a:latin typeface="Cambria Math" pitchFamily="18" charset="0"/>
                  <a:ea typeface="Cambria Math" pitchFamily="18" charset="0"/>
                </a:rPr>
                <a:t>*hard X-ray sources with </a:t>
              </a:r>
            </a:p>
            <a:p>
              <a:r>
                <a:rPr lang="en-US" altLang="zh-TW" dirty="0" smtClean="0">
                  <a:latin typeface="Cambria Math" pitchFamily="18" charset="0"/>
                  <a:ea typeface="Cambria Math" pitchFamily="18" charset="0"/>
                </a:rPr>
                <a:t>*a large fraction of their emission in the 10-100 </a:t>
              </a:r>
              <a:r>
                <a:rPr lang="en-US" altLang="zh-TW" dirty="0" err="1" smtClean="0">
                  <a:latin typeface="Cambria Math" pitchFamily="18" charset="0"/>
                  <a:ea typeface="Cambria Math" pitchFamily="18" charset="0"/>
                </a:rPr>
                <a:t>keV</a:t>
              </a:r>
              <a:r>
                <a:rPr lang="en-US" altLang="zh-TW" dirty="0" smtClean="0">
                  <a:latin typeface="Cambria Math" pitchFamily="18" charset="0"/>
                  <a:ea typeface="Cambria Math" pitchFamily="18" charset="0"/>
                </a:rPr>
                <a:t> region</a:t>
              </a:r>
            </a:p>
          </p:txBody>
        </p:sp>
        <p:cxnSp>
          <p:nvCxnSpPr>
            <p:cNvPr id="8" name="Elbow Connector 7"/>
            <p:cNvCxnSpPr>
              <a:stCxn id="4" idx="2"/>
              <a:endCxn id="5" idx="0"/>
            </p:cNvCxnSpPr>
            <p:nvPr/>
          </p:nvCxnSpPr>
          <p:spPr>
            <a:xfrm rot="5400000">
              <a:off x="3582920" y="444012"/>
              <a:ext cx="316468" cy="2148308"/>
            </a:xfrm>
            <a:prstGeom prst="bentConnector3">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4815309" y="1359931"/>
            <a:ext cx="4053306" cy="1516798"/>
            <a:chOff x="4815309" y="1359931"/>
            <a:chExt cx="4053306" cy="1516798"/>
          </a:xfrm>
        </p:grpSpPr>
        <mc:AlternateContent xmlns:mc="http://schemas.openxmlformats.org/markup-compatibility/2006" xmlns:a14="http://schemas.microsoft.com/office/drawing/2010/main">
          <mc:Choice Requires="a14">
            <p:sp>
              <p:nvSpPr>
                <p:cNvPr id="6" name="TextBox 5"/>
                <p:cNvSpPr txBox="1"/>
                <p:nvPr/>
              </p:nvSpPr>
              <p:spPr>
                <a:xfrm>
                  <a:off x="5410200" y="1953399"/>
                  <a:ext cx="3458415" cy="923330"/>
                </a:xfrm>
                <a:prstGeom prst="rect">
                  <a:avLst/>
                </a:prstGeom>
                <a:noFill/>
                <a:ln w="25400">
                  <a:solidFill>
                    <a:srgbClr val="0000FF"/>
                  </a:solidFill>
                </a:ln>
              </p:spPr>
              <p:txBody>
                <a:bodyPr wrap="square" rtlCol="0">
                  <a:spAutoFit/>
                </a:bodyPr>
                <a:lstStyle/>
                <a:p>
                  <a:r>
                    <a:rPr lang="en-US" altLang="zh-TW" dirty="0" smtClean="0">
                      <a:latin typeface="Cambria Math" pitchFamily="18" charset="0"/>
                      <a:ea typeface="Cambria Math" pitchFamily="18" charset="0"/>
                    </a:rPr>
                    <a:t>According to ADAF model, they could remain hard X-ray sources until they reach </a:t>
                  </a:r>
                  <a14:m>
                    <m:oMath xmlns:m="http://schemas.openxmlformats.org/officeDocument/2006/math">
                      <m:acc>
                        <m:accPr>
                          <m:chr m:val="̇"/>
                          <m:ctrlPr>
                            <a:rPr lang="en-US" altLang="zh-TW" i="1" smtClean="0">
                              <a:latin typeface="Cambria Math"/>
                              <a:ea typeface="Cambria Math" pitchFamily="18" charset="0"/>
                            </a:rPr>
                          </m:ctrlPr>
                        </m:accPr>
                        <m:e>
                          <m:r>
                            <a:rPr lang="en-US" altLang="zh-TW" b="0" i="1" smtClean="0">
                              <a:latin typeface="Cambria Math"/>
                              <a:ea typeface="Cambria Math" pitchFamily="18" charset="0"/>
                            </a:rPr>
                            <m:t>𝑚</m:t>
                          </m:r>
                        </m:e>
                      </m:acc>
                    </m:oMath>
                  </a14:m>
                  <a:r>
                    <a:rPr lang="en-US" altLang="zh-TW" dirty="0" smtClean="0">
                      <a:latin typeface="Cambria Math" pitchFamily="18" charset="0"/>
                      <a:ea typeface="Cambria Math" pitchFamily="18" charset="0"/>
                    </a:rPr>
                    <a:t>~0.03-0.1</a:t>
                  </a:r>
                </a:p>
              </p:txBody>
            </p:sp>
          </mc:Choice>
          <mc:Fallback xmlns="">
            <p:sp>
              <p:nvSpPr>
                <p:cNvPr id="6" name="TextBox 5"/>
                <p:cNvSpPr txBox="1">
                  <a:spLocks noRot="1" noChangeAspect="1" noMove="1" noResize="1" noEditPoints="1" noAdjustHandles="1" noChangeArrowheads="1" noChangeShapeType="1" noTextEdit="1"/>
                </p:cNvSpPr>
                <p:nvPr/>
              </p:nvSpPr>
              <p:spPr>
                <a:xfrm>
                  <a:off x="5410200" y="1953399"/>
                  <a:ext cx="3458415" cy="923330"/>
                </a:xfrm>
                <a:prstGeom prst="rect">
                  <a:avLst/>
                </a:prstGeom>
                <a:blipFill rotWithShape="1">
                  <a:blip r:embed="rId2"/>
                  <a:stretch>
                    <a:fillRect l="-1226" t="-2564" b="-7051"/>
                  </a:stretch>
                </a:blipFill>
                <a:ln w="25400">
                  <a:solidFill>
                    <a:srgbClr val="0000FF"/>
                  </a:solidFill>
                </a:ln>
              </p:spPr>
              <p:txBody>
                <a:bodyPr/>
                <a:lstStyle/>
                <a:p>
                  <a:r>
                    <a:rPr lang="zh-TW" altLang="en-US">
                      <a:noFill/>
                    </a:rPr>
                    <a:t> </a:t>
                  </a:r>
                </a:p>
              </p:txBody>
            </p:sp>
          </mc:Fallback>
        </mc:AlternateContent>
        <p:cxnSp>
          <p:nvCxnSpPr>
            <p:cNvPr id="12" name="Elbow Connector 11"/>
            <p:cNvCxnSpPr>
              <a:stCxn id="4" idx="2"/>
              <a:endCxn id="6" idx="0"/>
            </p:cNvCxnSpPr>
            <p:nvPr/>
          </p:nvCxnSpPr>
          <p:spPr>
            <a:xfrm rot="16200000" flipH="1">
              <a:off x="5680625" y="494615"/>
              <a:ext cx="593467" cy="2324100"/>
            </a:xfrm>
            <a:prstGeom prst="bentConnector3">
              <a:avLst>
                <a:gd name="adj1" fmla="val 26696"/>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1562494" y="2876729"/>
            <a:ext cx="6505627" cy="1074003"/>
            <a:chOff x="1562494" y="2876729"/>
            <a:chExt cx="6505627" cy="1074003"/>
          </a:xfrm>
        </p:grpSpPr>
        <mc:AlternateContent xmlns:mc="http://schemas.openxmlformats.org/markup-compatibility/2006" xmlns:a14="http://schemas.microsoft.com/office/drawing/2010/main">
          <mc:Choice Requires="a14">
            <p:sp>
              <p:nvSpPr>
                <p:cNvPr id="20" name="TextBox 19"/>
                <p:cNvSpPr txBox="1"/>
                <p:nvPr/>
              </p:nvSpPr>
              <p:spPr>
                <a:xfrm>
                  <a:off x="1562494" y="3581400"/>
                  <a:ext cx="6505627" cy="369332"/>
                </a:xfrm>
                <a:prstGeom prst="rect">
                  <a:avLst/>
                </a:prstGeom>
                <a:noFill/>
                <a:ln w="25400">
                  <a:solidFill>
                    <a:srgbClr val="0000FF"/>
                  </a:solidFill>
                </a:ln>
              </p:spPr>
              <p:txBody>
                <a:bodyPr wrap="none" rtlCol="0">
                  <a:spAutoFit/>
                </a:bodyPr>
                <a:lstStyle/>
                <a:p>
                  <a:r>
                    <a:rPr lang="en-US" altLang="zh-TW" dirty="0" smtClean="0">
                      <a:latin typeface="Cambria Math" pitchFamily="18" charset="0"/>
                      <a:ea typeface="Cambria Math" pitchFamily="18" charset="0"/>
                    </a:rPr>
                    <a:t>They would appear as hard X-ray sources with Lx~</a:t>
                  </a:r>
                  <a14:m>
                    <m:oMath xmlns:m="http://schemas.openxmlformats.org/officeDocument/2006/math">
                      <m:sSup>
                        <m:sSupPr>
                          <m:ctrlPr>
                            <a:rPr lang="en-US" altLang="zh-TW" i="1">
                              <a:latin typeface="Cambria Math"/>
                              <a:ea typeface="Cambria Math" pitchFamily="18" charset="0"/>
                            </a:rPr>
                          </m:ctrlPr>
                        </m:sSupPr>
                        <m:e>
                          <m:r>
                            <a:rPr lang="en-US" altLang="zh-TW" i="1">
                              <a:latin typeface="Cambria Math"/>
                              <a:ea typeface="Cambria Math" pitchFamily="18" charset="0"/>
                            </a:rPr>
                            <m:t>10</m:t>
                          </m:r>
                        </m:e>
                        <m:sup>
                          <m:r>
                            <a:rPr lang="en-US" altLang="zh-TW" b="0" i="1" smtClean="0">
                              <a:latin typeface="Cambria Math"/>
                              <a:ea typeface="Cambria Math" pitchFamily="18" charset="0"/>
                            </a:rPr>
                            <m:t>3</m:t>
                          </m:r>
                          <m:r>
                            <a:rPr lang="en-US" altLang="zh-TW" i="1">
                              <a:latin typeface="Cambria Math"/>
                              <a:ea typeface="Cambria Math" pitchFamily="18" charset="0"/>
                            </a:rPr>
                            <m:t>4</m:t>
                          </m:r>
                          <m:r>
                            <a:rPr lang="en-US" altLang="zh-TW" b="0" i="1" smtClean="0">
                              <a:latin typeface="Cambria Math"/>
                              <a:ea typeface="Cambria Math" pitchFamily="18" charset="0"/>
                            </a:rPr>
                            <m:t>−37</m:t>
                          </m:r>
                        </m:sup>
                      </m:sSup>
                    </m:oMath>
                  </a14:m>
                  <a:r>
                    <a:rPr lang="en-US" altLang="zh-TW" dirty="0" smtClean="0">
                      <a:latin typeface="Cambria Math" pitchFamily="18" charset="0"/>
                      <a:ea typeface="Cambria Math" pitchFamily="18" charset="0"/>
                    </a:rPr>
                    <a:t>erg/s</a:t>
                  </a:r>
                  <a:endParaRPr lang="zh-TW" altLang="en-US" dirty="0" smtClean="0">
                    <a:latin typeface="Cambria Math" pitchFamily="18" charset="0"/>
                    <a:ea typeface="Cambria Math" pitchFamily="18"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562494" y="3581400"/>
                  <a:ext cx="6505627" cy="369332"/>
                </a:xfrm>
                <a:prstGeom prst="rect">
                  <a:avLst/>
                </a:prstGeom>
                <a:blipFill rotWithShape="1">
                  <a:blip r:embed="rId3"/>
                  <a:stretch>
                    <a:fillRect l="-560" t="-6250" b="-18750"/>
                  </a:stretch>
                </a:blipFill>
                <a:ln w="25400">
                  <a:solidFill>
                    <a:srgbClr val="0000FF"/>
                  </a:solidFill>
                </a:ln>
              </p:spPr>
              <p:txBody>
                <a:bodyPr/>
                <a:lstStyle/>
                <a:p>
                  <a:r>
                    <a:rPr lang="zh-TW" altLang="en-US">
                      <a:noFill/>
                    </a:rPr>
                    <a:t> </a:t>
                  </a:r>
                </a:p>
              </p:txBody>
            </p:sp>
          </mc:Fallback>
        </mc:AlternateContent>
        <p:cxnSp>
          <p:nvCxnSpPr>
            <p:cNvPr id="22" name="Straight Connector 21"/>
            <p:cNvCxnSpPr>
              <a:stCxn id="5" idx="2"/>
            </p:cNvCxnSpPr>
            <p:nvPr/>
          </p:nvCxnSpPr>
          <p:spPr>
            <a:xfrm>
              <a:off x="2667000" y="3153728"/>
              <a:ext cx="0" cy="427672"/>
            </a:xfrm>
            <a:prstGeom prst="lin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6" idx="2"/>
            </p:cNvCxnSpPr>
            <p:nvPr/>
          </p:nvCxnSpPr>
          <p:spPr>
            <a:xfrm>
              <a:off x="7139408" y="2876729"/>
              <a:ext cx="1" cy="704671"/>
            </a:xfrm>
            <a:prstGeom prst="lin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6" name="TextBox 25"/>
              <p:cNvSpPr txBox="1"/>
              <p:nvPr/>
            </p:nvSpPr>
            <p:spPr>
              <a:xfrm>
                <a:off x="121156" y="4180703"/>
                <a:ext cx="7239995" cy="926407"/>
              </a:xfrm>
              <a:prstGeom prst="rect">
                <a:avLst/>
              </a:prstGeom>
              <a:noFill/>
              <a:ln w="25400">
                <a:solidFill>
                  <a:srgbClr val="0000FF"/>
                </a:solidFill>
              </a:ln>
            </p:spPr>
            <p:txBody>
              <a:bodyPr wrap="none" rtlCol="0">
                <a:spAutoFit/>
              </a:bodyPr>
              <a:lstStyle/>
              <a:p>
                <a:r>
                  <a:rPr lang="en-US" altLang="zh-TW" dirty="0" smtClean="0">
                    <a:latin typeface="Cambria Math" pitchFamily="18" charset="0"/>
                    <a:ea typeface="Cambria Math" pitchFamily="18" charset="0"/>
                  </a:rPr>
                  <a:t>INTEGRAL &amp; Chandra show:</a:t>
                </a:r>
              </a:p>
              <a:p>
                <a:r>
                  <a:rPr lang="en-US" altLang="zh-TW" dirty="0" smtClean="0">
                    <a:latin typeface="Cambria Math" pitchFamily="18" charset="0"/>
                    <a:ea typeface="Cambria Math" pitchFamily="18" charset="0"/>
                  </a:rPr>
                  <a:t>~60 hard sources down to </a:t>
                </a:r>
                <a14:m>
                  <m:oMath xmlns:m="http://schemas.openxmlformats.org/officeDocument/2006/math">
                    <m:sSup>
                      <m:sSupPr>
                        <m:ctrlPr>
                          <a:rPr lang="en-US" altLang="zh-TW" i="1">
                            <a:latin typeface="Cambria Math"/>
                            <a:ea typeface="Cambria Math" pitchFamily="18" charset="0"/>
                          </a:rPr>
                        </m:ctrlPr>
                      </m:sSupPr>
                      <m:e>
                        <m:r>
                          <a:rPr lang="en-US" altLang="zh-TW" i="1">
                            <a:latin typeface="Cambria Math"/>
                            <a:ea typeface="Cambria Math" pitchFamily="18" charset="0"/>
                          </a:rPr>
                          <m:t>10</m:t>
                        </m:r>
                      </m:e>
                      <m:sup>
                        <m:r>
                          <a:rPr lang="en-US" altLang="zh-TW" i="1">
                            <a:latin typeface="Cambria Math"/>
                            <a:ea typeface="Cambria Math" pitchFamily="18" charset="0"/>
                          </a:rPr>
                          <m:t>3</m:t>
                        </m:r>
                        <m:r>
                          <a:rPr lang="en-US" altLang="zh-TW" b="0" i="1" smtClean="0">
                            <a:latin typeface="Cambria Math"/>
                            <a:ea typeface="Cambria Math" pitchFamily="18" charset="0"/>
                          </a:rPr>
                          <m:t>5</m:t>
                        </m:r>
                      </m:sup>
                    </m:sSup>
                  </m:oMath>
                </a14:m>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erg/s within 1kpc of the Galactic center,</a:t>
                </a:r>
              </a:p>
              <a:p>
                <a:r>
                  <a:rPr lang="en-US" altLang="zh-TW" dirty="0" smtClean="0">
                    <a:latin typeface="Cambria Math" pitchFamily="18" charset="0"/>
                    <a:ea typeface="Cambria Math" pitchFamily="18" charset="0"/>
                  </a:rPr>
                  <a:t>2000 sources down to </a:t>
                </a:r>
                <a14:m>
                  <m:oMath xmlns:m="http://schemas.openxmlformats.org/officeDocument/2006/math">
                    <m:sSup>
                      <m:sSupPr>
                        <m:ctrlPr>
                          <a:rPr lang="en-US" altLang="zh-TW" i="1">
                            <a:latin typeface="Cambria Math"/>
                            <a:ea typeface="Cambria Math" pitchFamily="18" charset="0"/>
                          </a:rPr>
                        </m:ctrlPr>
                      </m:sSupPr>
                      <m:e>
                        <m:r>
                          <a:rPr lang="en-US" altLang="zh-TW" i="1">
                            <a:latin typeface="Cambria Math"/>
                            <a:ea typeface="Cambria Math" pitchFamily="18" charset="0"/>
                          </a:rPr>
                          <m:t>10</m:t>
                        </m:r>
                      </m:e>
                      <m:sup>
                        <m:r>
                          <a:rPr lang="en-US" altLang="zh-TW" i="1">
                            <a:latin typeface="Cambria Math"/>
                            <a:ea typeface="Cambria Math" pitchFamily="18" charset="0"/>
                          </a:rPr>
                          <m:t>3</m:t>
                        </m:r>
                        <m:r>
                          <a:rPr lang="en-US" altLang="zh-TW" b="0" i="1" smtClean="0">
                            <a:latin typeface="Cambria Math"/>
                            <a:ea typeface="Cambria Math" pitchFamily="18" charset="0"/>
                          </a:rPr>
                          <m:t>1</m:t>
                        </m:r>
                      </m:sup>
                    </m:sSup>
                  </m:oMath>
                </a14:m>
                <a:r>
                  <a:rPr lang="zh-TW" altLang="en-US" dirty="0">
                    <a:latin typeface="Cambria Math" pitchFamily="18" charset="0"/>
                    <a:ea typeface="Cambria Math" pitchFamily="18" charset="0"/>
                  </a:rPr>
                  <a:t> </a:t>
                </a:r>
                <a:r>
                  <a:rPr lang="en-US" altLang="zh-TW" dirty="0" smtClean="0">
                    <a:latin typeface="Cambria Math" pitchFamily="18" charset="0"/>
                    <a:ea typeface="Cambria Math" pitchFamily="18" charset="0"/>
                  </a:rPr>
                  <a:t>erg/s within ~20kpc,</a:t>
                </a:r>
              </a:p>
            </p:txBody>
          </p:sp>
        </mc:Choice>
        <mc:Fallback xmlns="">
          <p:sp>
            <p:nvSpPr>
              <p:cNvPr id="26" name="TextBox 25"/>
              <p:cNvSpPr txBox="1">
                <a:spLocks noRot="1" noChangeAspect="1" noMove="1" noResize="1" noEditPoints="1" noAdjustHandles="1" noChangeArrowheads="1" noChangeShapeType="1" noTextEdit="1"/>
              </p:cNvSpPr>
              <p:nvPr/>
            </p:nvSpPr>
            <p:spPr>
              <a:xfrm>
                <a:off x="121156" y="4180703"/>
                <a:ext cx="7239995" cy="926407"/>
              </a:xfrm>
              <a:prstGeom prst="rect">
                <a:avLst/>
              </a:prstGeom>
              <a:blipFill rotWithShape="1">
                <a:blip r:embed="rId4"/>
                <a:stretch>
                  <a:fillRect l="-587" t="-2564" b="-7692"/>
                </a:stretch>
              </a:blipFill>
              <a:ln w="25400">
                <a:solidFill>
                  <a:srgbClr val="0000FF"/>
                </a:solidFill>
              </a:ln>
            </p:spPr>
            <p:txBody>
              <a:bodyPr/>
              <a:lstStyle/>
              <a:p>
                <a:r>
                  <a:rPr lang="zh-TW" altLang="en-US">
                    <a:noFill/>
                  </a:rPr>
                  <a:t> </a:t>
                </a:r>
              </a:p>
            </p:txBody>
          </p:sp>
        </mc:Fallback>
      </mc:AlternateContent>
      <p:sp>
        <p:nvSpPr>
          <p:cNvPr id="28" name="TextBox 27"/>
          <p:cNvSpPr txBox="1"/>
          <p:nvPr/>
        </p:nvSpPr>
        <p:spPr>
          <a:xfrm>
            <a:off x="1020015" y="5257800"/>
            <a:ext cx="7848600" cy="1477328"/>
          </a:xfrm>
          <a:prstGeom prst="rect">
            <a:avLst/>
          </a:prstGeom>
          <a:noFill/>
          <a:ln w="25400">
            <a:solidFill>
              <a:srgbClr val="0000FF"/>
            </a:solidFill>
          </a:ln>
        </p:spPr>
        <p:txBody>
          <a:bodyPr wrap="square" rtlCol="0">
            <a:spAutoFit/>
          </a:bodyPr>
          <a:lstStyle/>
          <a:p>
            <a:r>
              <a:rPr lang="en-US" altLang="zh-TW" dirty="0">
                <a:latin typeface="Cambria Math" pitchFamily="18" charset="0"/>
                <a:ea typeface="Cambria Math" pitchFamily="18" charset="0"/>
              </a:rPr>
              <a:t>If </a:t>
            </a:r>
            <a:r>
              <a:rPr lang="en-US" altLang="zh-TW" dirty="0" err="1">
                <a:latin typeface="Cambria Math" pitchFamily="18" charset="0"/>
                <a:ea typeface="Cambria Math" pitchFamily="18" charset="0"/>
              </a:rPr>
              <a:t>Portegies</a:t>
            </a:r>
            <a:r>
              <a:rPr lang="en-US" altLang="zh-TW" dirty="0">
                <a:latin typeface="Cambria Math" pitchFamily="18" charset="0"/>
                <a:ea typeface="Cambria Math" pitchFamily="18" charset="0"/>
              </a:rPr>
              <a:t> </a:t>
            </a:r>
            <a:r>
              <a:rPr lang="en-US" altLang="zh-TW" dirty="0" err="1">
                <a:latin typeface="Cambria Math" pitchFamily="18" charset="0"/>
                <a:ea typeface="Cambria Math" pitchFamily="18" charset="0"/>
              </a:rPr>
              <a:t>Zwart’s</a:t>
            </a:r>
            <a:r>
              <a:rPr lang="en-US" altLang="zh-TW" dirty="0">
                <a:latin typeface="Cambria Math" pitchFamily="18" charset="0"/>
                <a:ea typeface="Cambria Math" pitchFamily="18" charset="0"/>
              </a:rPr>
              <a:t> team’s estimates are correct,</a:t>
            </a:r>
          </a:p>
          <a:p>
            <a:r>
              <a:rPr lang="en-US" altLang="zh-TW" dirty="0">
                <a:latin typeface="Cambria Math" pitchFamily="18" charset="0"/>
                <a:ea typeface="Cambria Math" pitchFamily="18" charset="0"/>
              </a:rPr>
              <a:t>then several hundred of these hard, weak X-ray sources (10–20% of them) </a:t>
            </a:r>
            <a:r>
              <a:rPr lang="en-US" altLang="zh-TW" dirty="0" smtClean="0">
                <a:latin typeface="Cambria Math" pitchFamily="18" charset="0"/>
                <a:ea typeface="Cambria Math" pitchFamily="18" charset="0"/>
              </a:rPr>
              <a:t>could be </a:t>
            </a:r>
            <a:r>
              <a:rPr lang="en-US" altLang="zh-TW" dirty="0">
                <a:latin typeface="Cambria Math" pitchFamily="18" charset="0"/>
                <a:ea typeface="Cambria Math" pitchFamily="18" charset="0"/>
              </a:rPr>
              <a:t>IMBHs. This fraction would not contradict current ideas that most of these </a:t>
            </a:r>
            <a:r>
              <a:rPr lang="en-US" altLang="zh-TW" dirty="0" smtClean="0">
                <a:latin typeface="Cambria Math" pitchFamily="18" charset="0"/>
                <a:ea typeface="Cambria Math" pitchFamily="18" charset="0"/>
              </a:rPr>
              <a:t>faint sources </a:t>
            </a:r>
            <a:r>
              <a:rPr lang="en-US" altLang="zh-TW" dirty="0">
                <a:latin typeface="Cambria Math" pitchFamily="18" charset="0"/>
                <a:ea typeface="Cambria Math" pitchFamily="18" charset="0"/>
              </a:rPr>
              <a:t>are cataclysmic variable binaries with a magnetized white dwarf and a </a:t>
            </a:r>
            <a:r>
              <a:rPr lang="en-US" altLang="zh-TW" dirty="0" smtClean="0">
                <a:latin typeface="Cambria Math" pitchFamily="18" charset="0"/>
                <a:ea typeface="Cambria Math" pitchFamily="18" charset="0"/>
              </a:rPr>
              <a:t>MS star</a:t>
            </a:r>
            <a:r>
              <a:rPr lang="en-US" altLang="zh-TW" dirty="0">
                <a:latin typeface="Cambria Math" pitchFamily="18" charset="0"/>
                <a:ea typeface="Cambria Math" pitchFamily="18" charset="0"/>
              </a:rPr>
              <a:t>.</a:t>
            </a:r>
            <a:endParaRPr lang="zh-TW" altLang="en-US" dirty="0" smtClean="0">
              <a:latin typeface="Cambria Math" pitchFamily="18" charset="0"/>
              <a:ea typeface="Cambria Math" pitchFamily="18" charset="0"/>
            </a:endParaRPr>
          </a:p>
        </p:txBody>
      </p:sp>
    </p:spTree>
    <p:extLst>
      <p:ext uri="{BB962C8B-B14F-4D97-AF65-F5344CB8AC3E}">
        <p14:creationId xmlns:p14="http://schemas.microsoft.com/office/powerpoint/2010/main" val="202231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altLang="zh-TW" sz="2800" dirty="0" smtClean="0"/>
              <a:t>Radio searches for Low-Luminosity </a:t>
            </a:r>
            <a:r>
              <a:rPr lang="en-US" altLang="zh-TW" sz="2800" dirty="0" err="1" smtClean="0"/>
              <a:t>miniquasars</a:t>
            </a:r>
            <a:r>
              <a:rPr lang="en-US" altLang="zh-TW" sz="2800" dirty="0" smtClean="0"/>
              <a:t>?</a:t>
            </a:r>
            <a:endParaRPr lang="zh-TW" altLang="en-US" sz="2800" dirty="0"/>
          </a:p>
        </p:txBody>
      </p:sp>
      <p:sp>
        <p:nvSpPr>
          <p:cNvPr id="4" name="Rectangle 3"/>
          <p:cNvSpPr/>
          <p:nvPr/>
        </p:nvSpPr>
        <p:spPr>
          <a:xfrm>
            <a:off x="381001" y="1066800"/>
            <a:ext cx="8229600" cy="923330"/>
          </a:xfrm>
          <a:prstGeom prst="rect">
            <a:avLst/>
          </a:prstGeom>
        </p:spPr>
        <p:txBody>
          <a:bodyPr wrap="square">
            <a:spAutoFit/>
          </a:bodyPr>
          <a:lstStyle/>
          <a:p>
            <a:r>
              <a:rPr lang="en-US" altLang="zh-TW" dirty="0">
                <a:latin typeface="Cambria Math" pitchFamily="18" charset="0"/>
              </a:rPr>
              <a:t>Tom </a:t>
            </a:r>
            <a:r>
              <a:rPr lang="en-US" altLang="zh-TW" dirty="0" err="1">
                <a:latin typeface="Cambria Math" pitchFamily="18" charset="0"/>
              </a:rPr>
              <a:t>Maccarone</a:t>
            </a:r>
            <a:r>
              <a:rPr lang="en-US" altLang="zh-TW" dirty="0">
                <a:latin typeface="Cambria Math" pitchFamily="18" charset="0"/>
              </a:rPr>
              <a:t> and his </a:t>
            </a:r>
            <a:r>
              <a:rPr lang="en-US" altLang="zh-TW" dirty="0" smtClean="0">
                <a:latin typeface="Cambria Math" pitchFamily="18" charset="0"/>
              </a:rPr>
              <a:t>team </a:t>
            </a:r>
            <a:r>
              <a:rPr lang="en-US" altLang="zh-TW" dirty="0">
                <a:latin typeface="Cambria Math" pitchFamily="18" charset="0"/>
              </a:rPr>
              <a:t>suggest that an even better method </a:t>
            </a:r>
            <a:r>
              <a:rPr lang="en-US" altLang="zh-TW" dirty="0" smtClean="0">
                <a:latin typeface="Cambria Math" pitchFamily="18" charset="0"/>
              </a:rPr>
              <a:t>of finding </a:t>
            </a:r>
            <a:r>
              <a:rPr lang="en-US" altLang="zh-TW" dirty="0">
                <a:latin typeface="Cambria Math" pitchFamily="18" charset="0"/>
              </a:rPr>
              <a:t>low-luminosity </a:t>
            </a:r>
            <a:r>
              <a:rPr lang="en-US" altLang="zh-TW" dirty="0" err="1">
                <a:latin typeface="Cambria Math" pitchFamily="18" charset="0"/>
              </a:rPr>
              <a:t>miniquasars</a:t>
            </a:r>
            <a:r>
              <a:rPr lang="en-US" altLang="zh-TW" dirty="0">
                <a:latin typeface="Cambria Math" pitchFamily="18" charset="0"/>
              </a:rPr>
              <a:t> would be to search for them in the radio </a:t>
            </a:r>
            <a:r>
              <a:rPr lang="en-US" altLang="zh-TW" dirty="0" smtClean="0">
                <a:latin typeface="Cambria Math" pitchFamily="18" charset="0"/>
              </a:rPr>
              <a:t>region, at 5GHz, the predicted radio flux would be </a:t>
            </a:r>
            <a:endParaRPr lang="zh-TW" altLang="en-US" dirty="0">
              <a:latin typeface="Cambria Math" pitchFamily="18"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09800"/>
            <a:ext cx="6804294"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23196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altLang="zh-TW" dirty="0" smtClean="0"/>
              <a:t>Summary</a:t>
            </a:r>
            <a:br>
              <a:rPr lang="en-US" altLang="zh-TW" dirty="0" smtClean="0"/>
            </a:br>
            <a:r>
              <a:rPr lang="en-US" altLang="zh-TW" sz="3100" dirty="0" smtClean="0"/>
              <a:t>I don’t think I can make it any more concise here…</a:t>
            </a:r>
            <a:endParaRPr lang="zh-TW" altLang="en-US" dirty="0"/>
          </a:p>
        </p:txBody>
      </p:sp>
      <p:pic>
        <p:nvPicPr>
          <p:cNvPr id="4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6904"/>
          <a:stretch/>
        </p:blipFill>
        <p:spPr bwMode="auto">
          <a:xfrm>
            <a:off x="838200" y="1254208"/>
            <a:ext cx="7467600" cy="632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630" b="68818"/>
          <a:stretch/>
        </p:blipFill>
        <p:spPr bwMode="auto">
          <a:xfrm>
            <a:off x="838200" y="1952368"/>
            <a:ext cx="7467600" cy="799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1011" b="57386"/>
          <a:stretch/>
        </p:blipFill>
        <p:spPr bwMode="auto">
          <a:xfrm>
            <a:off x="838200" y="2817342"/>
            <a:ext cx="7467600" cy="560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2102" b="46978"/>
          <a:stretch/>
        </p:blipFill>
        <p:spPr bwMode="auto">
          <a:xfrm>
            <a:off x="838200" y="3443420"/>
            <a:ext cx="7467600" cy="527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2510" b="36570"/>
          <a:stretch/>
        </p:blipFill>
        <p:spPr bwMode="auto">
          <a:xfrm>
            <a:off x="838200" y="4036545"/>
            <a:ext cx="7467600" cy="527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2" name="Group 51"/>
          <p:cNvGrpSpPr/>
          <p:nvPr/>
        </p:nvGrpSpPr>
        <p:grpSpPr>
          <a:xfrm>
            <a:off x="838200" y="4786195"/>
            <a:ext cx="7467600" cy="1824681"/>
            <a:chOff x="838200" y="4300153"/>
            <a:chExt cx="7467600" cy="1824681"/>
          </a:xfrm>
        </p:grpSpPr>
        <p:pic>
          <p:nvPicPr>
            <p:cNvPr id="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0" t="66209" r="-110" b="178"/>
            <a:stretch/>
          </p:blipFill>
          <p:spPr bwMode="auto">
            <a:xfrm>
              <a:off x="838200" y="4300153"/>
              <a:ext cx="7467600" cy="1622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2" t="-249" r="57612" b="96198"/>
            <a:stretch/>
          </p:blipFill>
          <p:spPr bwMode="auto">
            <a:xfrm>
              <a:off x="838200" y="5857104"/>
              <a:ext cx="3099485" cy="267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02231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838200" y="82379"/>
            <a:ext cx="7467600" cy="1544598"/>
            <a:chOff x="838200" y="152398"/>
            <a:chExt cx="7467600" cy="1544598"/>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6629"/>
            <a:stretch/>
          </p:blipFill>
          <p:spPr bwMode="auto">
            <a:xfrm>
              <a:off x="838200" y="152400"/>
              <a:ext cx="7467600" cy="1544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838200" y="152398"/>
              <a:ext cx="3165389" cy="259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2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4244" b="17668"/>
          <a:stretch/>
        </p:blipFill>
        <p:spPr bwMode="auto">
          <a:xfrm>
            <a:off x="838200" y="1727592"/>
            <a:ext cx="7467600" cy="3839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3111"/>
          <a:stretch/>
        </p:blipFill>
        <p:spPr bwMode="auto">
          <a:xfrm>
            <a:off x="838200" y="5682045"/>
            <a:ext cx="7467600" cy="111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231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Outline</a:t>
            </a:r>
            <a:endParaRPr lang="zh-TW" altLang="en-US" dirty="0"/>
          </a:p>
        </p:txBody>
      </p:sp>
      <p:sp>
        <p:nvSpPr>
          <p:cNvPr id="3" name="Content Placeholder 2"/>
          <p:cNvSpPr>
            <a:spLocks noGrp="1"/>
          </p:cNvSpPr>
          <p:nvPr>
            <p:ph idx="1"/>
          </p:nvPr>
        </p:nvSpPr>
        <p:spPr>
          <a:xfrm>
            <a:off x="457200" y="1143000"/>
            <a:ext cx="8229600" cy="5410200"/>
          </a:xfrm>
        </p:spPr>
        <p:txBody>
          <a:bodyPr>
            <a:normAutofit lnSpcReduction="10000"/>
          </a:bodyPr>
          <a:lstStyle/>
          <a:p>
            <a:pPr marL="0" indent="0">
              <a:buNone/>
            </a:pPr>
            <a:r>
              <a:rPr lang="en-US" altLang="zh-TW" sz="2400" dirty="0" smtClean="0"/>
              <a:t>1. The definition</a:t>
            </a:r>
          </a:p>
          <a:p>
            <a:pPr marL="0" indent="0">
              <a:buNone/>
            </a:pPr>
            <a:endParaRPr lang="en-US" altLang="zh-TW" sz="2400" dirty="0"/>
          </a:p>
          <a:p>
            <a:pPr marL="0" indent="0">
              <a:buNone/>
            </a:pPr>
            <a:r>
              <a:rPr lang="en-US" altLang="zh-TW" sz="2400" dirty="0" smtClean="0">
                <a:solidFill>
                  <a:schemeClr val="bg1">
                    <a:lumMod val="75000"/>
                  </a:schemeClr>
                </a:solidFill>
              </a:rPr>
              <a:t>Possible candidates:</a:t>
            </a:r>
          </a:p>
          <a:p>
            <a:pPr marL="0" indent="0">
              <a:buNone/>
            </a:pPr>
            <a:endParaRPr lang="en-US" altLang="zh-TW" sz="2400" dirty="0" smtClean="0">
              <a:solidFill>
                <a:schemeClr val="bg1">
                  <a:lumMod val="75000"/>
                </a:schemeClr>
              </a:solidFill>
            </a:endParaRPr>
          </a:p>
          <a:p>
            <a:pPr marL="0" indent="0">
              <a:buNone/>
            </a:pPr>
            <a:r>
              <a:rPr lang="en-US" altLang="zh-TW" sz="2400" dirty="0" smtClean="0">
                <a:solidFill>
                  <a:schemeClr val="bg1">
                    <a:lumMod val="75000"/>
                  </a:schemeClr>
                </a:solidFill>
              </a:rPr>
              <a:t>2. </a:t>
            </a:r>
            <a:r>
              <a:rPr lang="en-US" altLang="zh-TW" sz="2400" dirty="0">
                <a:solidFill>
                  <a:schemeClr val="bg1">
                    <a:lumMod val="75000"/>
                  </a:schemeClr>
                </a:solidFill>
              </a:rPr>
              <a:t>ULXs (Ultra-luminous X-ray sources) in star-forming galaxies</a:t>
            </a:r>
          </a:p>
          <a:p>
            <a:pPr marL="0" indent="0">
              <a:buNone/>
            </a:pPr>
            <a:endParaRPr lang="en-US" altLang="zh-TW" sz="2400" dirty="0">
              <a:solidFill>
                <a:schemeClr val="bg1">
                  <a:lumMod val="75000"/>
                </a:schemeClr>
              </a:solidFill>
            </a:endParaRPr>
          </a:p>
          <a:p>
            <a:pPr marL="0" indent="0">
              <a:buNone/>
            </a:pPr>
            <a:r>
              <a:rPr lang="en-US" altLang="zh-TW" sz="2400" dirty="0" smtClean="0">
                <a:solidFill>
                  <a:schemeClr val="bg1">
                    <a:lumMod val="75000"/>
                  </a:schemeClr>
                </a:solidFill>
              </a:rPr>
              <a:t>3. </a:t>
            </a:r>
            <a:r>
              <a:rPr lang="en-US" altLang="zh-TW" sz="2400" dirty="0">
                <a:solidFill>
                  <a:schemeClr val="bg1">
                    <a:lumMod val="75000"/>
                  </a:schemeClr>
                </a:solidFill>
              </a:rPr>
              <a:t>Globular cluster cores in our Milky Way and</a:t>
            </a:r>
            <a:r>
              <a:rPr lang="zh-TW" altLang="en-US" sz="2400" dirty="0">
                <a:solidFill>
                  <a:schemeClr val="bg1">
                    <a:lumMod val="75000"/>
                  </a:schemeClr>
                </a:solidFill>
              </a:rPr>
              <a:t> </a:t>
            </a:r>
            <a:r>
              <a:rPr lang="en-US" altLang="zh-TW" sz="2400" dirty="0">
                <a:solidFill>
                  <a:schemeClr val="bg1">
                    <a:lumMod val="75000"/>
                  </a:schemeClr>
                </a:solidFill>
              </a:rPr>
              <a:t>Andromeda</a:t>
            </a:r>
          </a:p>
          <a:p>
            <a:pPr marL="0" indent="0">
              <a:buNone/>
            </a:pPr>
            <a:endParaRPr lang="en-US" altLang="zh-TW" sz="2400" dirty="0">
              <a:solidFill>
                <a:schemeClr val="bg1">
                  <a:lumMod val="75000"/>
                </a:schemeClr>
              </a:solidFill>
            </a:endParaRPr>
          </a:p>
          <a:p>
            <a:pPr marL="0" indent="0">
              <a:buNone/>
            </a:pPr>
            <a:r>
              <a:rPr lang="en-US" altLang="zh-TW" sz="2400" dirty="0" smtClean="0">
                <a:solidFill>
                  <a:schemeClr val="bg1">
                    <a:lumMod val="75000"/>
                  </a:schemeClr>
                </a:solidFill>
              </a:rPr>
              <a:t>4. </a:t>
            </a:r>
            <a:r>
              <a:rPr lang="en-US" altLang="zh-TW" sz="2400" dirty="0">
                <a:solidFill>
                  <a:schemeClr val="bg1">
                    <a:lumMod val="75000"/>
                  </a:schemeClr>
                </a:solidFill>
              </a:rPr>
              <a:t>Possible IMBH near the center of the Milky Way</a:t>
            </a:r>
          </a:p>
          <a:p>
            <a:pPr marL="0" indent="0">
              <a:buNone/>
            </a:pPr>
            <a:endParaRPr lang="en-US" altLang="zh-TW" sz="2400" dirty="0">
              <a:solidFill>
                <a:schemeClr val="bg1">
                  <a:lumMod val="75000"/>
                </a:schemeClr>
              </a:solidFill>
            </a:endParaRPr>
          </a:p>
          <a:p>
            <a:pPr marL="0" indent="0">
              <a:buNone/>
            </a:pPr>
            <a:r>
              <a:rPr lang="en-US" altLang="zh-TW" sz="2400" dirty="0" smtClean="0">
                <a:solidFill>
                  <a:schemeClr val="bg1">
                    <a:lumMod val="75000"/>
                  </a:schemeClr>
                </a:solidFill>
              </a:rPr>
              <a:t>5.Low-luminosity </a:t>
            </a:r>
            <a:r>
              <a:rPr lang="en-US" altLang="zh-TW" sz="2400" dirty="0">
                <a:solidFill>
                  <a:schemeClr val="bg1">
                    <a:lumMod val="75000"/>
                  </a:schemeClr>
                </a:solidFill>
              </a:rPr>
              <a:t>Hard X-ray/radio sources in the galactic bulge and other population II </a:t>
            </a:r>
            <a:r>
              <a:rPr lang="en-US" altLang="zh-TW" sz="2400" dirty="0" smtClean="0">
                <a:solidFill>
                  <a:schemeClr val="bg1">
                    <a:lumMod val="75000"/>
                  </a:schemeClr>
                </a:solidFill>
              </a:rPr>
              <a:t>systems</a:t>
            </a:r>
            <a:endParaRPr lang="zh-TW" altLang="en-US" sz="2400" dirty="0">
              <a:solidFill>
                <a:schemeClr val="bg1">
                  <a:lumMod val="75000"/>
                </a:schemeClr>
              </a:solidFill>
            </a:endParaRPr>
          </a:p>
        </p:txBody>
      </p:sp>
    </p:spTree>
    <p:extLst>
      <p:ext uri="{BB962C8B-B14F-4D97-AF65-F5344CB8AC3E}">
        <p14:creationId xmlns:p14="http://schemas.microsoft.com/office/powerpoint/2010/main" val="2224580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the definition</a:t>
            </a:r>
            <a:endParaRPr lang="zh-TW" altLang="en-US" dirty="0"/>
          </a:p>
        </p:txBody>
      </p:sp>
      <mc:AlternateContent xmlns:mc="http://schemas.openxmlformats.org/markup-compatibility/2006" xmlns:a14="http://schemas.microsoft.com/office/drawing/2010/main">
        <mc:Choice Requires="a14">
          <p:sp>
            <p:nvSpPr>
              <p:cNvPr id="4" name="TextBox 3"/>
              <p:cNvSpPr txBox="1"/>
              <p:nvPr/>
            </p:nvSpPr>
            <p:spPr>
              <a:xfrm>
                <a:off x="381000" y="1185468"/>
                <a:ext cx="3831433" cy="658001"/>
              </a:xfrm>
              <a:prstGeom prst="rect">
                <a:avLst/>
              </a:prstGeom>
              <a:noFill/>
              <a:ln w="25400">
                <a:solidFill>
                  <a:srgbClr val="0000FF"/>
                </a:solidFill>
              </a:ln>
            </p:spPr>
            <p:txBody>
              <a:bodyPr wrap="none" rtlCol="0">
                <a:spAutoFit/>
              </a:bodyPr>
              <a:lstStyle/>
              <a:p>
                <a:pPr algn="ctr"/>
                <a:r>
                  <a:rPr lang="en-US" altLang="zh-TW" dirty="0" smtClean="0">
                    <a:latin typeface="Cambria Math" pitchFamily="18" charset="0"/>
                    <a:ea typeface="Cambria Math" pitchFamily="18" charset="0"/>
                  </a:rPr>
                  <a:t>Stellar mass BH 5~15</a:t>
                </a:r>
                <a14:m>
                  <m:oMath xmlns:m="http://schemas.openxmlformats.org/officeDocument/2006/math">
                    <m:sSub>
                      <m:sSubPr>
                        <m:ctrlPr>
                          <a:rPr lang="en-US" altLang="zh-TW" i="1" smtClean="0">
                            <a:latin typeface="Cambria Math"/>
                            <a:ea typeface="Cambria Math" pitchFamily="18" charset="0"/>
                          </a:rPr>
                        </m:ctrlPr>
                      </m:sSubPr>
                      <m:e>
                        <m:r>
                          <a:rPr lang="en-US" altLang="zh-TW" b="0" i="1" smtClean="0">
                            <a:latin typeface="Cambria Math"/>
                            <a:ea typeface="Cambria Math" pitchFamily="18" charset="0"/>
                          </a:rPr>
                          <m:t>𝑀</m:t>
                        </m:r>
                      </m:e>
                      <m:sub>
                        <m:r>
                          <a:rPr lang="en-US" altLang="zh-TW" i="1" smtClean="0">
                            <a:latin typeface="Cambria Math"/>
                            <a:ea typeface="Cambria Math"/>
                          </a:rPr>
                          <m:t>⨀</m:t>
                        </m:r>
                      </m:sub>
                    </m:sSub>
                  </m:oMath>
                </a14:m>
                <a:r>
                  <a:rPr lang="zh-TW" altLang="en-US" dirty="0" smtClean="0">
                    <a:latin typeface="Cambria Math" pitchFamily="18" charset="0"/>
                    <a:ea typeface="Cambria Math" pitchFamily="18" charset="0"/>
                  </a:rPr>
                  <a:t> </a:t>
                </a:r>
                <a:endParaRPr lang="en-US" altLang="zh-TW" dirty="0" smtClean="0">
                  <a:latin typeface="Cambria Math" pitchFamily="18" charset="0"/>
                  <a:ea typeface="Cambria Math" pitchFamily="18" charset="0"/>
                </a:endParaRPr>
              </a:p>
              <a:p>
                <a:pPr algn="ctr"/>
                <a:r>
                  <a:rPr lang="en-US" altLang="zh-TW" dirty="0" smtClean="0">
                    <a:latin typeface="Cambria Math" pitchFamily="18" charset="0"/>
                    <a:ea typeface="Cambria Math" pitchFamily="18" charset="0"/>
                  </a:rPr>
                  <a:t>(</a:t>
                </a:r>
                <a:r>
                  <a:rPr lang="en-US" altLang="zh-TW" dirty="0" err="1" smtClean="0">
                    <a:latin typeface="Cambria Math" pitchFamily="18" charset="0"/>
                    <a:ea typeface="Cambria Math" pitchFamily="18" charset="0"/>
                  </a:rPr>
                  <a:t>popIII</a:t>
                </a:r>
                <a:r>
                  <a:rPr lang="en-US" altLang="zh-TW" dirty="0" smtClean="0">
                    <a:latin typeface="Cambria Math" pitchFamily="18" charset="0"/>
                    <a:ea typeface="Cambria Math" pitchFamily="18" charset="0"/>
                  </a:rPr>
                  <a:t> stars may form ~50</a:t>
                </a:r>
                <a:r>
                  <a:rPr lang="en-US" altLang="zh-TW" dirty="0">
                    <a:ea typeface="Cambria Math" pitchFamily="18" charset="0"/>
                  </a:rPr>
                  <a:t> </a:t>
                </a:r>
                <a14:m>
                  <m:oMath xmlns:m="http://schemas.openxmlformats.org/officeDocument/2006/math">
                    <m:sSub>
                      <m:sSubPr>
                        <m:ctrlPr>
                          <a:rPr lang="en-US" altLang="zh-TW" i="1">
                            <a:latin typeface="Cambria Math"/>
                            <a:ea typeface="Cambria Math" pitchFamily="18" charset="0"/>
                          </a:rPr>
                        </m:ctrlPr>
                      </m:sSubPr>
                      <m:e>
                        <m:r>
                          <a:rPr lang="en-US" altLang="zh-TW" i="1">
                            <a:latin typeface="Cambria Math"/>
                            <a:ea typeface="Cambria Math" pitchFamily="18" charset="0"/>
                          </a:rPr>
                          <m:t>𝑀</m:t>
                        </m:r>
                      </m:e>
                      <m:sub>
                        <m:r>
                          <a:rPr lang="en-US" altLang="zh-TW" i="1">
                            <a:latin typeface="Cambria Math"/>
                            <a:ea typeface="Cambria Math"/>
                          </a:rPr>
                          <m:t>⨀</m:t>
                        </m:r>
                      </m:sub>
                    </m:sSub>
                  </m:oMath>
                </a14:m>
                <a:r>
                  <a:rPr lang="zh-TW" altLang="en-US" dirty="0" smtClean="0">
                    <a:latin typeface="Cambria Math" pitchFamily="18" charset="0"/>
                    <a:ea typeface="Cambria Math" pitchFamily="18" charset="0"/>
                  </a:rPr>
                  <a:t> </a:t>
                </a:r>
                <a:r>
                  <a:rPr lang="en-US" altLang="zh-TW" dirty="0" smtClean="0">
                    <a:latin typeface="Cambria Math" pitchFamily="18" charset="0"/>
                    <a:ea typeface="Cambria Math" pitchFamily="18" charset="0"/>
                  </a:rPr>
                  <a:t>BHs)</a:t>
                </a:r>
                <a:endParaRPr lang="zh-TW" altLang="en-US" dirty="0" smtClean="0">
                  <a:latin typeface="Cambria Math" pitchFamily="18" charset="0"/>
                  <a:ea typeface="Cambria Math"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81000" y="1185468"/>
                <a:ext cx="3831433" cy="658001"/>
              </a:xfrm>
              <a:prstGeom prst="rect">
                <a:avLst/>
              </a:prstGeom>
              <a:blipFill rotWithShape="1">
                <a:blip r:embed="rId2"/>
                <a:stretch>
                  <a:fillRect l="-791" t="-3571" r="-475" b="-9821"/>
                </a:stretch>
              </a:blipFill>
              <a:ln w="25400">
                <a:solidFill>
                  <a:srgbClr val="0000FF"/>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356831" y="1322172"/>
                <a:ext cx="2322046" cy="384592"/>
              </a:xfrm>
              <a:prstGeom prst="rect">
                <a:avLst/>
              </a:prstGeom>
              <a:noFill/>
              <a:ln w="25400">
                <a:solidFill>
                  <a:srgbClr val="0000FF"/>
                </a:solidFill>
              </a:ln>
            </p:spPr>
            <p:txBody>
              <a:bodyPr wrap="none" rtlCol="0">
                <a:spAutoFit/>
              </a:bodyPr>
              <a:lstStyle/>
              <a:p>
                <a:r>
                  <a:rPr lang="en-US" altLang="zh-TW" dirty="0" smtClean="0">
                    <a:latin typeface="Cambria Math" pitchFamily="18" charset="0"/>
                    <a:ea typeface="Cambria Math" pitchFamily="18" charset="0"/>
                  </a:rPr>
                  <a:t>SMBHs: </a:t>
                </a:r>
                <a14:m>
                  <m:oMath xmlns:m="http://schemas.openxmlformats.org/officeDocument/2006/math">
                    <m:sSup>
                      <m:sSupPr>
                        <m:ctrlPr>
                          <a:rPr lang="en-US" altLang="zh-TW" i="1" smtClean="0">
                            <a:latin typeface="Cambria Math"/>
                            <a:ea typeface="Cambria Math" pitchFamily="18" charset="0"/>
                          </a:rPr>
                        </m:ctrlPr>
                      </m:sSupPr>
                      <m:e>
                        <m:r>
                          <a:rPr lang="en-US" altLang="zh-TW" b="0" i="1" smtClean="0">
                            <a:latin typeface="Cambria Math"/>
                            <a:ea typeface="Cambria Math" pitchFamily="18" charset="0"/>
                          </a:rPr>
                          <m:t>10</m:t>
                        </m:r>
                      </m:e>
                      <m:sup>
                        <m:r>
                          <a:rPr lang="en-US" altLang="zh-TW" b="0" i="1" smtClean="0">
                            <a:latin typeface="Cambria Math"/>
                            <a:ea typeface="Cambria Math" pitchFamily="18" charset="0"/>
                          </a:rPr>
                          <m:t>5</m:t>
                        </m:r>
                      </m:sup>
                    </m:sSup>
                    <m:r>
                      <a:rPr lang="en-US" altLang="zh-TW" b="0" i="1" smtClean="0">
                        <a:latin typeface="Cambria Math"/>
                        <a:ea typeface="Cambria Math" pitchFamily="18" charset="0"/>
                      </a:rPr>
                      <m:t>~</m:t>
                    </m:r>
                    <m:sSup>
                      <m:sSupPr>
                        <m:ctrlPr>
                          <a:rPr lang="en-US" altLang="zh-TW" i="1">
                            <a:latin typeface="Cambria Math"/>
                            <a:ea typeface="Cambria Math" pitchFamily="18" charset="0"/>
                          </a:rPr>
                        </m:ctrlPr>
                      </m:sSupPr>
                      <m:e>
                        <m:r>
                          <a:rPr lang="en-US" altLang="zh-TW" i="1">
                            <a:latin typeface="Cambria Math"/>
                            <a:ea typeface="Cambria Math" pitchFamily="18" charset="0"/>
                          </a:rPr>
                          <m:t>10</m:t>
                        </m:r>
                      </m:e>
                      <m:sup>
                        <m:r>
                          <a:rPr lang="en-US" altLang="zh-TW" b="0" i="1" smtClean="0">
                            <a:latin typeface="Cambria Math"/>
                            <a:ea typeface="Cambria Math" pitchFamily="18" charset="0"/>
                          </a:rPr>
                          <m:t>10</m:t>
                        </m:r>
                      </m:sup>
                    </m:sSup>
                    <m:sSub>
                      <m:sSubPr>
                        <m:ctrlPr>
                          <a:rPr lang="en-US" altLang="zh-TW" i="1">
                            <a:latin typeface="Cambria Math"/>
                            <a:ea typeface="Cambria Math" pitchFamily="18" charset="0"/>
                          </a:rPr>
                        </m:ctrlPr>
                      </m:sSubPr>
                      <m:e>
                        <m:r>
                          <a:rPr lang="en-US" altLang="zh-TW" i="1">
                            <a:latin typeface="Cambria Math"/>
                            <a:ea typeface="Cambria Math" pitchFamily="18" charset="0"/>
                          </a:rPr>
                          <m:t>𝑀</m:t>
                        </m:r>
                      </m:e>
                      <m:sub>
                        <m:r>
                          <a:rPr lang="en-US" altLang="zh-TW" i="1">
                            <a:latin typeface="Cambria Math"/>
                            <a:ea typeface="Cambria Math"/>
                          </a:rPr>
                          <m:t>⨀</m:t>
                        </m:r>
                      </m:sub>
                    </m:sSub>
                  </m:oMath>
                </a14:m>
                <a:endParaRPr lang="zh-TW" altLang="en-US" dirty="0" smtClean="0">
                  <a:latin typeface="Cambria Math" pitchFamily="18" charset="0"/>
                  <a:ea typeface="Cambria Math"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356831" y="1322172"/>
                <a:ext cx="2322046" cy="384592"/>
              </a:xfrm>
              <a:prstGeom prst="rect">
                <a:avLst/>
              </a:prstGeom>
              <a:blipFill rotWithShape="1">
                <a:blip r:embed="rId3"/>
                <a:stretch>
                  <a:fillRect l="-1818" t="-4478" b="-16418"/>
                </a:stretch>
              </a:blipFill>
              <a:ln w="25400">
                <a:solidFill>
                  <a:srgbClr val="0000FF"/>
                </a:solidFill>
              </a:ln>
            </p:spPr>
            <p:txBody>
              <a:bodyPr/>
              <a:lstStyle/>
              <a:p>
                <a:r>
                  <a:rPr lang="zh-TW" altLang="en-US">
                    <a:noFill/>
                  </a:rPr>
                  <a:t> </a:t>
                </a:r>
              </a:p>
            </p:txBody>
          </p:sp>
        </mc:Fallback>
      </mc:AlternateContent>
      <p:grpSp>
        <p:nvGrpSpPr>
          <p:cNvPr id="12" name="Group 11"/>
          <p:cNvGrpSpPr/>
          <p:nvPr/>
        </p:nvGrpSpPr>
        <p:grpSpPr>
          <a:xfrm>
            <a:off x="2959444" y="1706764"/>
            <a:ext cx="4719433" cy="1183003"/>
            <a:chOff x="2959444" y="1706764"/>
            <a:chExt cx="4719433" cy="1183003"/>
          </a:xfrm>
        </p:grpSpPr>
        <mc:AlternateContent xmlns:mc="http://schemas.openxmlformats.org/markup-compatibility/2006" xmlns:a14="http://schemas.microsoft.com/office/drawing/2010/main">
          <mc:Choice Requires="a14">
            <p:sp>
              <p:nvSpPr>
                <p:cNvPr id="6" name="TextBox 5"/>
                <p:cNvSpPr txBox="1"/>
                <p:nvPr/>
              </p:nvSpPr>
              <p:spPr>
                <a:xfrm>
                  <a:off x="2959444" y="2514600"/>
                  <a:ext cx="4719433" cy="375167"/>
                </a:xfrm>
                <a:prstGeom prst="rect">
                  <a:avLst/>
                </a:prstGeom>
                <a:noFill/>
                <a:ln w="25400">
                  <a:solidFill>
                    <a:srgbClr val="0000FF"/>
                  </a:solidFill>
                </a:ln>
              </p:spPr>
              <p:txBody>
                <a:bodyPr wrap="none" rtlCol="0">
                  <a:spAutoFit/>
                </a:bodyPr>
                <a:lstStyle/>
                <a:p>
                  <a:r>
                    <a:rPr lang="en-US" altLang="zh-TW" dirty="0" smtClean="0">
                      <a:latin typeface="Cambria Math" pitchFamily="18" charset="0"/>
                      <a:ea typeface="Cambria Math" pitchFamily="18" charset="0"/>
                    </a:rPr>
                    <a:t>Intermediate mass black holes M~ 50-</a:t>
                  </a:r>
                  <a14:m>
                    <m:oMath xmlns:m="http://schemas.openxmlformats.org/officeDocument/2006/math">
                      <m:sSup>
                        <m:sSupPr>
                          <m:ctrlPr>
                            <a:rPr lang="en-US" altLang="zh-TW" i="1">
                              <a:latin typeface="Cambria Math"/>
                              <a:ea typeface="Cambria Math" pitchFamily="18" charset="0"/>
                            </a:rPr>
                          </m:ctrlPr>
                        </m:sSupPr>
                        <m:e>
                          <m:r>
                            <a:rPr lang="en-US" altLang="zh-TW" i="1">
                              <a:latin typeface="Cambria Math"/>
                              <a:ea typeface="Cambria Math" pitchFamily="18" charset="0"/>
                            </a:rPr>
                            <m:t>10</m:t>
                          </m:r>
                        </m:e>
                        <m:sup>
                          <m:r>
                            <a:rPr lang="en-US" altLang="zh-TW" b="0" i="1" smtClean="0">
                              <a:latin typeface="Cambria Math"/>
                              <a:ea typeface="Cambria Math" pitchFamily="18" charset="0"/>
                            </a:rPr>
                            <m:t>4</m:t>
                          </m:r>
                        </m:sup>
                      </m:sSup>
                    </m:oMath>
                  </a14:m>
                  <a:r>
                    <a:rPr lang="en-US" altLang="zh-TW" dirty="0" smtClean="0">
                      <a:ea typeface="Cambria Math" pitchFamily="18" charset="0"/>
                    </a:rPr>
                    <a:t> </a:t>
                  </a:r>
                  <a14:m>
                    <m:oMath xmlns:m="http://schemas.openxmlformats.org/officeDocument/2006/math">
                      <m:sSub>
                        <m:sSubPr>
                          <m:ctrlPr>
                            <a:rPr lang="en-US" altLang="zh-TW" i="1">
                              <a:latin typeface="Cambria Math"/>
                              <a:ea typeface="Cambria Math" pitchFamily="18" charset="0"/>
                            </a:rPr>
                          </m:ctrlPr>
                        </m:sSubPr>
                        <m:e>
                          <m:r>
                            <a:rPr lang="en-US" altLang="zh-TW" i="1">
                              <a:latin typeface="Cambria Math"/>
                              <a:ea typeface="Cambria Math" pitchFamily="18" charset="0"/>
                            </a:rPr>
                            <m:t>𝑀</m:t>
                          </m:r>
                        </m:e>
                        <m:sub>
                          <m:r>
                            <a:rPr lang="en-US" altLang="zh-TW" i="1">
                              <a:latin typeface="Cambria Math"/>
                              <a:ea typeface="Cambria Math"/>
                            </a:rPr>
                            <m:t>⨀</m:t>
                          </m:r>
                        </m:sub>
                      </m:sSub>
                    </m:oMath>
                  </a14:m>
                  <a:endParaRPr lang="zh-TW" altLang="en-US" dirty="0" smtClean="0">
                    <a:latin typeface="Cambria Math" pitchFamily="18" charset="0"/>
                    <a:ea typeface="Cambria Math"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959444" y="2514600"/>
                  <a:ext cx="4719433" cy="375167"/>
                </a:xfrm>
                <a:prstGeom prst="rect">
                  <a:avLst/>
                </a:prstGeom>
                <a:blipFill rotWithShape="1">
                  <a:blip r:embed="rId4"/>
                  <a:stretch>
                    <a:fillRect l="-770" t="-6154" b="-16923"/>
                  </a:stretch>
                </a:blipFill>
                <a:ln w="25400">
                  <a:solidFill>
                    <a:srgbClr val="0000FF"/>
                  </a:solidFill>
                </a:ln>
              </p:spPr>
              <p:txBody>
                <a:bodyPr/>
                <a:lstStyle/>
                <a:p>
                  <a:r>
                    <a:rPr lang="zh-TW" altLang="en-US">
                      <a:noFill/>
                    </a:rPr>
                    <a:t> </a:t>
                  </a:r>
                </a:p>
              </p:txBody>
            </p:sp>
          </mc:Fallback>
        </mc:AlternateContent>
        <p:cxnSp>
          <p:nvCxnSpPr>
            <p:cNvPr id="8" name="Straight Arrow Connector 7"/>
            <p:cNvCxnSpPr/>
            <p:nvPr/>
          </p:nvCxnSpPr>
          <p:spPr>
            <a:xfrm>
              <a:off x="3810000" y="1843469"/>
              <a:ext cx="0" cy="671131"/>
            </a:xfrm>
            <a:prstGeom prst="straightConnector1">
              <a:avLst/>
            </a:prstGeom>
            <a:ln w="254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517854" y="1706764"/>
              <a:ext cx="0" cy="807836"/>
            </a:xfrm>
            <a:prstGeom prst="straightConnector1">
              <a:avLst/>
            </a:prstGeom>
            <a:ln w="25400">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722870" y="3429000"/>
            <a:ext cx="7696200" cy="2308324"/>
          </a:xfrm>
          <a:prstGeom prst="rect">
            <a:avLst/>
          </a:prstGeom>
        </p:spPr>
        <p:txBody>
          <a:bodyPr wrap="square">
            <a:spAutoFit/>
          </a:bodyPr>
          <a:lstStyle/>
          <a:p>
            <a:r>
              <a:rPr lang="en-US" altLang="zh-TW" dirty="0">
                <a:latin typeface="Cambria Math" pitchFamily="18" charset="0"/>
              </a:rPr>
              <a:t> Each galaxy may have many IMBHs as </a:t>
            </a:r>
            <a:r>
              <a:rPr lang="en-US" altLang="zh-TW" dirty="0" smtClean="0">
                <a:latin typeface="Cambria Math" pitchFamily="18" charset="0"/>
              </a:rPr>
              <a:t>isolated</a:t>
            </a:r>
            <a:r>
              <a:rPr lang="zh-TW" altLang="en-US" dirty="0" smtClean="0">
                <a:latin typeface="Cambria Math" pitchFamily="18" charset="0"/>
              </a:rPr>
              <a:t> </a:t>
            </a:r>
            <a:r>
              <a:rPr lang="en-US" altLang="zh-TW" dirty="0" smtClean="0">
                <a:latin typeface="Cambria Math" pitchFamily="18" charset="0"/>
              </a:rPr>
              <a:t>objects</a:t>
            </a:r>
            <a:r>
              <a:rPr lang="en-US" altLang="zh-TW" dirty="0">
                <a:latin typeface="Cambria Math" pitchFamily="18" charset="0"/>
              </a:rPr>
              <a:t>, in exotic binary systems, as anchors in its star clusters, or even </a:t>
            </a:r>
            <a:r>
              <a:rPr lang="en-US" altLang="zh-TW" dirty="0" smtClean="0">
                <a:latin typeface="Cambria Math" pitchFamily="18" charset="0"/>
              </a:rPr>
              <a:t>clustered</a:t>
            </a:r>
            <a:r>
              <a:rPr lang="zh-TW" altLang="en-US" dirty="0" smtClean="0">
                <a:latin typeface="Cambria Math" pitchFamily="18" charset="0"/>
              </a:rPr>
              <a:t> </a:t>
            </a:r>
            <a:r>
              <a:rPr lang="en-US" altLang="zh-TW" dirty="0" smtClean="0">
                <a:latin typeface="Cambria Math" pitchFamily="18" charset="0"/>
              </a:rPr>
              <a:t>around </a:t>
            </a:r>
            <a:r>
              <a:rPr lang="en-US" altLang="zh-TW" dirty="0">
                <a:latin typeface="Cambria Math" pitchFamily="18" charset="0"/>
              </a:rPr>
              <a:t>the central SMBH at the galactic center. </a:t>
            </a:r>
            <a:endParaRPr lang="en-US" altLang="zh-TW" dirty="0" smtClean="0">
              <a:latin typeface="Cambria Math" pitchFamily="18" charset="0"/>
            </a:endParaRPr>
          </a:p>
          <a:p>
            <a:endParaRPr lang="en-US" altLang="zh-TW" dirty="0">
              <a:latin typeface="Cambria Math" pitchFamily="18" charset="0"/>
            </a:endParaRPr>
          </a:p>
          <a:p>
            <a:r>
              <a:rPr lang="en-US" altLang="zh-TW" dirty="0" smtClean="0">
                <a:solidFill>
                  <a:srgbClr val="FF0000"/>
                </a:solidFill>
                <a:latin typeface="Cambria Math" pitchFamily="18" charset="0"/>
              </a:rPr>
              <a:t>The </a:t>
            </a:r>
            <a:r>
              <a:rPr lang="en-US" altLang="zh-TW" dirty="0">
                <a:solidFill>
                  <a:srgbClr val="FF0000"/>
                </a:solidFill>
                <a:latin typeface="Cambria Math" pitchFamily="18" charset="0"/>
              </a:rPr>
              <a:t>challenge </a:t>
            </a:r>
            <a:r>
              <a:rPr lang="en-US" altLang="zh-TW" dirty="0">
                <a:latin typeface="Cambria Math" pitchFamily="18" charset="0"/>
              </a:rPr>
              <a:t>in this area of </a:t>
            </a:r>
            <a:r>
              <a:rPr lang="en-US" altLang="zh-TW" dirty="0" smtClean="0">
                <a:latin typeface="Cambria Math" pitchFamily="18" charset="0"/>
              </a:rPr>
              <a:t>black</a:t>
            </a:r>
            <a:r>
              <a:rPr lang="zh-TW" altLang="en-US" dirty="0" smtClean="0">
                <a:latin typeface="Cambria Math" pitchFamily="18" charset="0"/>
              </a:rPr>
              <a:t> </a:t>
            </a:r>
            <a:r>
              <a:rPr lang="en-US" altLang="zh-TW" dirty="0" smtClean="0">
                <a:latin typeface="Cambria Math" pitchFamily="18" charset="0"/>
              </a:rPr>
              <a:t>hole </a:t>
            </a:r>
            <a:r>
              <a:rPr lang="en-US" altLang="zh-TW" dirty="0">
                <a:latin typeface="Cambria Math" pitchFamily="18" charset="0"/>
              </a:rPr>
              <a:t>research </a:t>
            </a:r>
            <a:r>
              <a:rPr lang="en-US" altLang="zh-TW" dirty="0">
                <a:solidFill>
                  <a:srgbClr val="FF0000"/>
                </a:solidFill>
                <a:latin typeface="Cambria Math" pitchFamily="18" charset="0"/>
              </a:rPr>
              <a:t>is to determine which of the suggested IMBH candidate</a:t>
            </a:r>
            <a:r>
              <a:rPr lang="en-US" altLang="zh-TW" dirty="0">
                <a:latin typeface="Cambria Math" pitchFamily="18" charset="0"/>
              </a:rPr>
              <a:t>s, if any, </a:t>
            </a:r>
            <a:r>
              <a:rPr lang="en-US" altLang="zh-TW" dirty="0" smtClean="0">
                <a:solidFill>
                  <a:srgbClr val="FF0000"/>
                </a:solidFill>
                <a:latin typeface="Cambria Math" pitchFamily="18" charset="0"/>
              </a:rPr>
              <a:t>are</a:t>
            </a:r>
            <a:r>
              <a:rPr lang="zh-TW" altLang="en-US" dirty="0" smtClean="0">
                <a:solidFill>
                  <a:srgbClr val="FF0000"/>
                </a:solidFill>
                <a:latin typeface="Cambria Math" pitchFamily="18" charset="0"/>
              </a:rPr>
              <a:t> </a:t>
            </a:r>
            <a:r>
              <a:rPr lang="en-US" altLang="zh-TW" dirty="0" smtClean="0">
                <a:solidFill>
                  <a:srgbClr val="FF0000"/>
                </a:solidFill>
                <a:latin typeface="Cambria Math" pitchFamily="18" charset="0"/>
              </a:rPr>
              <a:t>correct</a:t>
            </a:r>
            <a:r>
              <a:rPr lang="en-US" altLang="zh-TW" dirty="0" smtClean="0">
                <a:latin typeface="Cambria Math" pitchFamily="18" charset="0"/>
              </a:rPr>
              <a:t> </a:t>
            </a:r>
            <a:r>
              <a:rPr lang="en-US" altLang="zh-TW" dirty="0">
                <a:latin typeface="Cambria Math" pitchFamily="18" charset="0"/>
              </a:rPr>
              <a:t>and </a:t>
            </a:r>
            <a:r>
              <a:rPr lang="en-US" altLang="zh-TW" dirty="0">
                <a:solidFill>
                  <a:srgbClr val="FF0000"/>
                </a:solidFill>
                <a:latin typeface="Cambria Math" pitchFamily="18" charset="0"/>
              </a:rPr>
              <a:t>how important black holes of intermediate mass</a:t>
            </a:r>
            <a:r>
              <a:rPr lang="en-US" altLang="zh-TW" dirty="0">
                <a:latin typeface="Cambria Math" pitchFamily="18" charset="0"/>
              </a:rPr>
              <a:t> </a:t>
            </a:r>
            <a:r>
              <a:rPr lang="en-US" altLang="zh-TW" dirty="0">
                <a:solidFill>
                  <a:srgbClr val="FF0000"/>
                </a:solidFill>
                <a:latin typeface="Cambria Math" pitchFamily="18" charset="0"/>
              </a:rPr>
              <a:t>may be in the </a:t>
            </a:r>
            <a:r>
              <a:rPr lang="en-US" altLang="zh-TW" dirty="0" smtClean="0">
                <a:solidFill>
                  <a:srgbClr val="FF0000"/>
                </a:solidFill>
                <a:latin typeface="Cambria Math" pitchFamily="18" charset="0"/>
              </a:rPr>
              <a:t>evolution</a:t>
            </a:r>
            <a:r>
              <a:rPr lang="zh-TW" altLang="en-US" dirty="0" smtClean="0">
                <a:solidFill>
                  <a:srgbClr val="FF0000"/>
                </a:solidFill>
                <a:latin typeface="Cambria Math" pitchFamily="18" charset="0"/>
              </a:rPr>
              <a:t> </a:t>
            </a:r>
            <a:r>
              <a:rPr lang="en-US" altLang="zh-TW" dirty="0" smtClean="0">
                <a:latin typeface="Cambria Math" pitchFamily="18" charset="0"/>
              </a:rPr>
              <a:t>of </a:t>
            </a:r>
            <a:r>
              <a:rPr lang="en-US" altLang="zh-TW" dirty="0">
                <a:latin typeface="Cambria Math" pitchFamily="18" charset="0"/>
              </a:rPr>
              <a:t>stars, galaxies, and supermassive black holes.</a:t>
            </a:r>
            <a:endParaRPr lang="zh-TW" altLang="en-US" dirty="0">
              <a:latin typeface="Cambria Math" pitchFamily="18" charset="0"/>
            </a:endParaRPr>
          </a:p>
        </p:txBody>
      </p:sp>
    </p:spTree>
    <p:extLst>
      <p:ext uri="{BB962C8B-B14F-4D97-AF65-F5344CB8AC3E}">
        <p14:creationId xmlns:p14="http://schemas.microsoft.com/office/powerpoint/2010/main" val="251222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zh-TW" dirty="0" smtClean="0"/>
              <a:t>Possible candidates (as of 2011)</a:t>
            </a:r>
            <a:endParaRPr lang="zh-TW" altLang="en-US" dirty="0"/>
          </a:p>
        </p:txBody>
      </p:sp>
      <p:sp>
        <p:nvSpPr>
          <p:cNvPr id="3" name="Content Placeholder 2"/>
          <p:cNvSpPr>
            <a:spLocks noGrp="1"/>
          </p:cNvSpPr>
          <p:nvPr>
            <p:ph idx="1"/>
          </p:nvPr>
        </p:nvSpPr>
        <p:spPr>
          <a:xfrm>
            <a:off x="457200" y="1143000"/>
            <a:ext cx="8229600" cy="5410200"/>
          </a:xfrm>
        </p:spPr>
        <p:txBody>
          <a:bodyPr>
            <a:normAutofit/>
          </a:bodyPr>
          <a:lstStyle/>
          <a:p>
            <a:pPr marL="0" indent="0">
              <a:buNone/>
            </a:pPr>
            <a:endParaRPr lang="en-US" altLang="zh-TW" sz="2400" dirty="0" smtClean="0"/>
          </a:p>
          <a:p>
            <a:pPr marL="0" indent="0">
              <a:buNone/>
            </a:pPr>
            <a:r>
              <a:rPr lang="en-US" altLang="zh-TW" sz="2400" dirty="0" smtClean="0"/>
              <a:t>2</a:t>
            </a:r>
            <a:r>
              <a:rPr lang="en-US" altLang="zh-TW" sz="2400" dirty="0"/>
              <a:t>. ULXs (Ultra-luminous X-ray sources) in star-forming galaxies</a:t>
            </a:r>
          </a:p>
          <a:p>
            <a:pPr marL="0" indent="0">
              <a:buNone/>
            </a:pPr>
            <a:endParaRPr lang="en-US" altLang="zh-TW" sz="2400" dirty="0"/>
          </a:p>
          <a:p>
            <a:pPr marL="0" indent="0">
              <a:buNone/>
            </a:pPr>
            <a:r>
              <a:rPr lang="en-US" altLang="zh-TW" sz="2400" dirty="0"/>
              <a:t>3. Globular cluster cores in our Milky Way and</a:t>
            </a:r>
            <a:r>
              <a:rPr lang="zh-TW" altLang="en-US" sz="2400" dirty="0"/>
              <a:t> </a:t>
            </a:r>
            <a:r>
              <a:rPr lang="en-US" altLang="zh-TW" sz="2400" dirty="0"/>
              <a:t>Andromeda</a:t>
            </a:r>
          </a:p>
          <a:p>
            <a:pPr marL="0" indent="0">
              <a:buNone/>
            </a:pPr>
            <a:endParaRPr lang="en-US" altLang="zh-TW" sz="2400" dirty="0"/>
          </a:p>
          <a:p>
            <a:pPr marL="0" indent="0">
              <a:buNone/>
            </a:pPr>
            <a:r>
              <a:rPr lang="en-US" altLang="zh-TW" sz="2400" dirty="0"/>
              <a:t>4. Possible IMBH near the center of the Milky Way</a:t>
            </a:r>
          </a:p>
          <a:p>
            <a:pPr marL="0" indent="0">
              <a:buNone/>
            </a:pPr>
            <a:endParaRPr lang="en-US" altLang="zh-TW" sz="2400" dirty="0"/>
          </a:p>
          <a:p>
            <a:pPr marL="0" indent="0">
              <a:buNone/>
            </a:pPr>
            <a:r>
              <a:rPr lang="en-US" altLang="zh-TW" sz="2400" dirty="0"/>
              <a:t>5.Low-luminosity Hard X-ray/radio sources in the galactic bulge and other population II systems</a:t>
            </a:r>
            <a:endParaRPr lang="zh-TW" altLang="en-US" sz="2400" dirty="0"/>
          </a:p>
        </p:txBody>
      </p:sp>
    </p:spTree>
    <p:extLst>
      <p:ext uri="{BB962C8B-B14F-4D97-AF65-F5344CB8AC3E}">
        <p14:creationId xmlns:p14="http://schemas.microsoft.com/office/powerpoint/2010/main" val="31711445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ltLang="zh-TW" dirty="0" smtClean="0"/>
              <a:t>Outline</a:t>
            </a:r>
            <a:endParaRPr lang="zh-TW" altLang="en-US" dirty="0"/>
          </a:p>
        </p:txBody>
      </p:sp>
      <p:sp>
        <p:nvSpPr>
          <p:cNvPr id="3" name="Content Placeholder 2"/>
          <p:cNvSpPr>
            <a:spLocks noGrp="1"/>
          </p:cNvSpPr>
          <p:nvPr>
            <p:ph idx="1"/>
          </p:nvPr>
        </p:nvSpPr>
        <p:spPr>
          <a:xfrm>
            <a:off x="457200" y="1143000"/>
            <a:ext cx="8229600" cy="5410200"/>
          </a:xfrm>
        </p:spPr>
        <p:txBody>
          <a:bodyPr>
            <a:normAutofit lnSpcReduction="10000"/>
          </a:bodyPr>
          <a:lstStyle/>
          <a:p>
            <a:pPr marL="0" indent="0">
              <a:buNone/>
            </a:pPr>
            <a:r>
              <a:rPr lang="en-US" altLang="zh-TW" sz="2400" dirty="0" smtClean="0">
                <a:solidFill>
                  <a:schemeClr val="bg1">
                    <a:lumMod val="75000"/>
                  </a:schemeClr>
                </a:solidFill>
              </a:rPr>
              <a:t>1. The definition</a:t>
            </a:r>
          </a:p>
          <a:p>
            <a:pPr marL="0" indent="0">
              <a:buNone/>
            </a:pPr>
            <a:endParaRPr lang="en-US" altLang="zh-TW" sz="2400" dirty="0"/>
          </a:p>
          <a:p>
            <a:pPr marL="0" indent="0">
              <a:buNone/>
            </a:pPr>
            <a:r>
              <a:rPr lang="en-US" altLang="zh-TW" sz="2400" dirty="0" smtClean="0"/>
              <a:t>Possible candidates:</a:t>
            </a:r>
          </a:p>
          <a:p>
            <a:pPr marL="0" indent="0">
              <a:buNone/>
            </a:pPr>
            <a:endParaRPr lang="en-US" altLang="zh-TW" sz="2400" dirty="0" smtClean="0"/>
          </a:p>
          <a:p>
            <a:pPr marL="0" indent="0">
              <a:buNone/>
            </a:pPr>
            <a:r>
              <a:rPr lang="en-US" altLang="zh-TW" sz="2400" dirty="0" smtClean="0"/>
              <a:t>2. </a:t>
            </a:r>
            <a:r>
              <a:rPr lang="en-US" altLang="zh-TW" sz="2400" dirty="0"/>
              <a:t>ULXs (Ultra-luminous X-ray sources) in star-forming galaxies</a:t>
            </a:r>
          </a:p>
          <a:p>
            <a:pPr marL="0" indent="0">
              <a:buNone/>
            </a:pPr>
            <a:endParaRPr lang="en-US" altLang="zh-TW" sz="2400" dirty="0">
              <a:solidFill>
                <a:schemeClr val="bg1">
                  <a:lumMod val="75000"/>
                </a:schemeClr>
              </a:solidFill>
            </a:endParaRPr>
          </a:p>
          <a:p>
            <a:pPr marL="0" indent="0">
              <a:buNone/>
            </a:pPr>
            <a:r>
              <a:rPr lang="en-US" altLang="zh-TW" sz="2400" dirty="0" smtClean="0">
                <a:solidFill>
                  <a:schemeClr val="bg1">
                    <a:lumMod val="75000"/>
                  </a:schemeClr>
                </a:solidFill>
              </a:rPr>
              <a:t>3. </a:t>
            </a:r>
            <a:r>
              <a:rPr lang="en-US" altLang="zh-TW" sz="2400" dirty="0">
                <a:solidFill>
                  <a:schemeClr val="bg1">
                    <a:lumMod val="75000"/>
                  </a:schemeClr>
                </a:solidFill>
              </a:rPr>
              <a:t>Globular cluster cores in our Milky Way and</a:t>
            </a:r>
            <a:r>
              <a:rPr lang="zh-TW" altLang="en-US" sz="2400" dirty="0">
                <a:solidFill>
                  <a:schemeClr val="bg1">
                    <a:lumMod val="75000"/>
                  </a:schemeClr>
                </a:solidFill>
              </a:rPr>
              <a:t> </a:t>
            </a:r>
            <a:r>
              <a:rPr lang="en-US" altLang="zh-TW" sz="2400" dirty="0">
                <a:solidFill>
                  <a:schemeClr val="bg1">
                    <a:lumMod val="75000"/>
                  </a:schemeClr>
                </a:solidFill>
              </a:rPr>
              <a:t>Andromeda</a:t>
            </a:r>
          </a:p>
          <a:p>
            <a:pPr marL="0" indent="0">
              <a:buNone/>
            </a:pPr>
            <a:endParaRPr lang="en-US" altLang="zh-TW" sz="2400" dirty="0">
              <a:solidFill>
                <a:schemeClr val="bg1">
                  <a:lumMod val="75000"/>
                </a:schemeClr>
              </a:solidFill>
            </a:endParaRPr>
          </a:p>
          <a:p>
            <a:pPr marL="0" indent="0">
              <a:buNone/>
            </a:pPr>
            <a:r>
              <a:rPr lang="en-US" altLang="zh-TW" sz="2400" dirty="0" smtClean="0">
                <a:solidFill>
                  <a:schemeClr val="bg1">
                    <a:lumMod val="75000"/>
                  </a:schemeClr>
                </a:solidFill>
              </a:rPr>
              <a:t>4. </a:t>
            </a:r>
            <a:r>
              <a:rPr lang="en-US" altLang="zh-TW" sz="2400" dirty="0">
                <a:solidFill>
                  <a:schemeClr val="bg1">
                    <a:lumMod val="75000"/>
                  </a:schemeClr>
                </a:solidFill>
              </a:rPr>
              <a:t>Possible IMBH near the center of the Milky Way</a:t>
            </a:r>
          </a:p>
          <a:p>
            <a:pPr marL="0" indent="0">
              <a:buNone/>
            </a:pPr>
            <a:endParaRPr lang="en-US" altLang="zh-TW" sz="2400" dirty="0">
              <a:solidFill>
                <a:schemeClr val="bg1">
                  <a:lumMod val="75000"/>
                </a:schemeClr>
              </a:solidFill>
            </a:endParaRPr>
          </a:p>
          <a:p>
            <a:pPr marL="0" indent="0">
              <a:buNone/>
            </a:pPr>
            <a:r>
              <a:rPr lang="en-US" altLang="zh-TW" sz="2400" dirty="0" smtClean="0">
                <a:solidFill>
                  <a:schemeClr val="bg1">
                    <a:lumMod val="75000"/>
                  </a:schemeClr>
                </a:solidFill>
              </a:rPr>
              <a:t>5.Low-luminosity </a:t>
            </a:r>
            <a:r>
              <a:rPr lang="en-US" altLang="zh-TW" sz="2400" dirty="0">
                <a:solidFill>
                  <a:schemeClr val="bg1">
                    <a:lumMod val="75000"/>
                  </a:schemeClr>
                </a:solidFill>
              </a:rPr>
              <a:t>Hard X-ray/radio sources in the galactic bulge and other population II </a:t>
            </a:r>
            <a:r>
              <a:rPr lang="en-US" altLang="zh-TW" sz="2400" dirty="0" smtClean="0">
                <a:solidFill>
                  <a:schemeClr val="bg1">
                    <a:lumMod val="75000"/>
                  </a:schemeClr>
                </a:solidFill>
              </a:rPr>
              <a:t>systems</a:t>
            </a:r>
            <a:endParaRPr lang="zh-TW" altLang="en-US" sz="2400" dirty="0">
              <a:solidFill>
                <a:schemeClr val="bg1">
                  <a:lumMod val="75000"/>
                </a:schemeClr>
              </a:solidFill>
            </a:endParaRPr>
          </a:p>
        </p:txBody>
      </p:sp>
    </p:spTree>
    <p:extLst>
      <p:ext uri="{BB962C8B-B14F-4D97-AF65-F5344CB8AC3E}">
        <p14:creationId xmlns:p14="http://schemas.microsoft.com/office/powerpoint/2010/main" val="2224580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zh-TW" dirty="0" smtClean="0"/>
              <a:t>ULXs—Rough estimates</a:t>
            </a:r>
            <a:endParaRPr lang="zh-TW" altLang="en-US" dirty="0"/>
          </a:p>
        </p:txBody>
      </p:sp>
      <mc:AlternateContent xmlns:mc="http://schemas.openxmlformats.org/markup-compatibility/2006" xmlns:a14="http://schemas.microsoft.com/office/drawing/2010/main">
        <mc:Choice Requires="a14">
          <p:sp>
            <p:nvSpPr>
              <p:cNvPr id="4" name="TextBox 3"/>
              <p:cNvSpPr txBox="1"/>
              <p:nvPr/>
            </p:nvSpPr>
            <p:spPr>
              <a:xfrm>
                <a:off x="378937" y="1295400"/>
                <a:ext cx="8305800" cy="646331"/>
              </a:xfrm>
              <a:prstGeom prst="rect">
                <a:avLst/>
              </a:prstGeom>
              <a:noFill/>
              <a:ln w="25400">
                <a:noFill/>
              </a:ln>
            </p:spPr>
            <p:txBody>
              <a:bodyPr wrap="square" rtlCol="0">
                <a:spAutoFit/>
              </a:bodyPr>
              <a:lstStyle/>
              <a:p>
                <a:r>
                  <a:rPr lang="en-US" altLang="zh-TW" dirty="0" smtClean="0">
                    <a:latin typeface="Cambria Math" pitchFamily="18" charset="0"/>
                    <a:ea typeface="Cambria Math" pitchFamily="18" charset="0"/>
                  </a:rPr>
                  <a:t>Sources that are as bright as </a:t>
                </a:r>
                <a14:m>
                  <m:oMath xmlns:m="http://schemas.openxmlformats.org/officeDocument/2006/math">
                    <m:sSup>
                      <m:sSupPr>
                        <m:ctrlPr>
                          <a:rPr lang="en-US" altLang="zh-TW" i="1" smtClean="0">
                            <a:latin typeface="Cambria Math"/>
                            <a:ea typeface="Cambria Math" pitchFamily="18" charset="0"/>
                          </a:rPr>
                        </m:ctrlPr>
                      </m:sSupPr>
                      <m:e>
                        <m:r>
                          <a:rPr lang="en-US" altLang="zh-TW" b="0" i="1" smtClean="0">
                            <a:latin typeface="Cambria Math"/>
                            <a:ea typeface="Cambria Math" pitchFamily="18" charset="0"/>
                          </a:rPr>
                          <m:t>10</m:t>
                        </m:r>
                      </m:e>
                      <m:sup>
                        <m:r>
                          <a:rPr lang="en-US" altLang="zh-TW" b="0" i="1" smtClean="0">
                            <a:latin typeface="Cambria Math"/>
                            <a:ea typeface="Cambria Math" pitchFamily="18" charset="0"/>
                          </a:rPr>
                          <m:t>39</m:t>
                        </m:r>
                      </m:sup>
                    </m:sSup>
                  </m:oMath>
                </a14:m>
                <a:r>
                  <a:rPr lang="en-US" altLang="zh-TW" dirty="0" smtClean="0">
                    <a:latin typeface="Cambria Math" pitchFamily="18" charset="0"/>
                    <a:ea typeface="Cambria Math" pitchFamily="18" charset="0"/>
                  </a:rPr>
                  <a:t>erg/s in X-rays and clearly not SMBHs are called ULXs (Ultra-Luminous X-ray sources)</a:t>
                </a:r>
              </a:p>
            </p:txBody>
          </p:sp>
        </mc:Choice>
        <mc:Fallback xmlns="">
          <p:sp>
            <p:nvSpPr>
              <p:cNvPr id="4" name="TextBox 3"/>
              <p:cNvSpPr txBox="1">
                <a:spLocks noRot="1" noChangeAspect="1" noMove="1" noResize="1" noEditPoints="1" noAdjustHandles="1" noChangeArrowheads="1" noChangeShapeType="1" noTextEdit="1"/>
              </p:cNvSpPr>
              <p:nvPr/>
            </p:nvSpPr>
            <p:spPr>
              <a:xfrm>
                <a:off x="378937" y="1295400"/>
                <a:ext cx="8305800" cy="646331"/>
              </a:xfrm>
              <a:prstGeom prst="rect">
                <a:avLst/>
              </a:prstGeom>
              <a:blipFill rotWithShape="1">
                <a:blip r:embed="rId2"/>
                <a:stretch>
                  <a:fillRect l="-587" t="-5660" b="-12264"/>
                </a:stretch>
              </a:blipFill>
              <a:ln w="25400">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252743" y="2544492"/>
                <a:ext cx="6545831" cy="397416"/>
              </a:xfrm>
              <a:prstGeom prst="rect">
                <a:avLst/>
              </a:prstGeom>
              <a:noFill/>
              <a:ln w="25400">
                <a:solidFill>
                  <a:srgbClr val="0000FF"/>
                </a:solidFill>
              </a:ln>
            </p:spPr>
            <p:txBody>
              <a:bodyPr wrap="none" rtlCol="0">
                <a:spAutoFit/>
              </a:bodyPr>
              <a:lstStyle/>
              <a:p>
                <a:r>
                  <a:rPr lang="en-US" altLang="zh-TW" dirty="0">
                    <a:latin typeface="Cambria Math" pitchFamily="18" charset="0"/>
                    <a:ea typeface="Cambria Math" pitchFamily="18" charset="0"/>
                  </a:rPr>
                  <a:t>The practical range is </a:t>
                </a:r>
                <a14:m>
                  <m:oMath xmlns:m="http://schemas.openxmlformats.org/officeDocument/2006/math">
                    <m:sSup>
                      <m:sSupPr>
                        <m:ctrlPr>
                          <a:rPr lang="en-US" altLang="zh-TW" i="1">
                            <a:latin typeface="Cambria Math"/>
                            <a:ea typeface="Cambria Math" pitchFamily="18" charset="0"/>
                          </a:rPr>
                        </m:ctrlPr>
                      </m:sSupPr>
                      <m:e>
                        <m:r>
                          <a:rPr lang="en-US" altLang="zh-TW" i="1">
                            <a:latin typeface="Cambria Math"/>
                            <a:ea typeface="Cambria Math" pitchFamily="18" charset="0"/>
                          </a:rPr>
                          <m:t>10</m:t>
                        </m:r>
                      </m:e>
                      <m:sup>
                        <m:r>
                          <a:rPr lang="en-US" altLang="zh-TW" i="1">
                            <a:latin typeface="Cambria Math"/>
                            <a:ea typeface="Cambria Math" pitchFamily="18" charset="0"/>
                          </a:rPr>
                          <m:t>39</m:t>
                        </m:r>
                      </m:sup>
                    </m:sSup>
                  </m:oMath>
                </a14:m>
                <a:r>
                  <a:rPr lang="en-US" altLang="zh-TW" dirty="0">
                    <a:latin typeface="Cambria Math" pitchFamily="18" charset="0"/>
                    <a:ea typeface="Cambria Math" pitchFamily="18" charset="0"/>
                  </a:rPr>
                  <a:t>erg/s &lt; </a:t>
                </a:r>
                <a14:m>
                  <m:oMath xmlns:m="http://schemas.openxmlformats.org/officeDocument/2006/math">
                    <m:sSup>
                      <m:sSupPr>
                        <m:ctrlPr>
                          <a:rPr lang="en-US" altLang="zh-TW" i="1">
                            <a:latin typeface="Cambria Math"/>
                            <a:ea typeface="Cambria Math" pitchFamily="18" charset="0"/>
                          </a:rPr>
                        </m:ctrlPr>
                      </m:sSupPr>
                      <m:e>
                        <m:sSubSup>
                          <m:sSubSupPr>
                            <m:ctrlPr>
                              <a:rPr lang="en-US" altLang="zh-TW" i="1">
                                <a:latin typeface="Cambria Math"/>
                                <a:ea typeface="Cambria Math" pitchFamily="18" charset="0"/>
                              </a:rPr>
                            </m:ctrlPr>
                          </m:sSubSupPr>
                          <m:e>
                            <m:r>
                              <a:rPr lang="en-US" altLang="zh-TW" i="1">
                                <a:latin typeface="Cambria Math"/>
                                <a:ea typeface="Cambria Math" pitchFamily="18" charset="0"/>
                              </a:rPr>
                              <m:t>𝐿</m:t>
                            </m:r>
                          </m:e>
                          <m:sub>
                            <m:r>
                              <a:rPr lang="en-US" altLang="zh-TW" i="1">
                                <a:latin typeface="Cambria Math"/>
                                <a:ea typeface="Cambria Math" pitchFamily="18" charset="0"/>
                              </a:rPr>
                              <m:t>𝑋</m:t>
                            </m:r>
                          </m:sub>
                          <m:sup/>
                        </m:sSubSup>
                      </m:e>
                      <m:sup>
                        <m:r>
                          <a:rPr lang="en-US" altLang="zh-TW" i="1">
                            <a:latin typeface="Cambria Math"/>
                            <a:ea typeface="Cambria Math" pitchFamily="18" charset="0"/>
                          </a:rPr>
                          <m:t>𝑈𝐿𝑋</m:t>
                        </m:r>
                        <m:r>
                          <a:rPr lang="en-US" altLang="zh-TW" i="1">
                            <a:latin typeface="Cambria Math"/>
                            <a:ea typeface="Cambria Math" pitchFamily="18" charset="0"/>
                          </a:rPr>
                          <m:t>/</m:t>
                        </m:r>
                        <m:r>
                          <a:rPr lang="en-US" altLang="zh-TW" i="1">
                            <a:latin typeface="Cambria Math"/>
                            <a:ea typeface="Cambria Math" pitchFamily="18" charset="0"/>
                          </a:rPr>
                          <m:t>𝐻𝐿𝑋</m:t>
                        </m:r>
                      </m:sup>
                    </m:sSup>
                  </m:oMath>
                </a14:m>
                <a:r>
                  <a:rPr lang="en-US" altLang="zh-TW" dirty="0">
                    <a:latin typeface="Cambria Math" pitchFamily="18" charset="0"/>
                    <a:ea typeface="Cambria Math" pitchFamily="18" charset="0"/>
                  </a:rPr>
                  <a:t>&lt;</a:t>
                </a:r>
                <a:r>
                  <a:rPr lang="en-US" altLang="zh-TW" dirty="0">
                    <a:ea typeface="Cambria Math" pitchFamily="18" charset="0"/>
                  </a:rPr>
                  <a:t> </a:t>
                </a:r>
                <a14:m>
                  <m:oMath xmlns:m="http://schemas.openxmlformats.org/officeDocument/2006/math">
                    <m:sSup>
                      <m:sSupPr>
                        <m:ctrlPr>
                          <a:rPr lang="en-US" altLang="zh-TW" i="1">
                            <a:latin typeface="Cambria Math"/>
                            <a:ea typeface="Cambria Math" pitchFamily="18" charset="0"/>
                          </a:rPr>
                        </m:ctrlPr>
                      </m:sSupPr>
                      <m:e>
                        <m:r>
                          <a:rPr lang="en-US" altLang="zh-TW" i="1">
                            <a:latin typeface="Cambria Math"/>
                            <a:ea typeface="Cambria Math" pitchFamily="18" charset="0"/>
                          </a:rPr>
                          <m:t>10</m:t>
                        </m:r>
                      </m:e>
                      <m:sup>
                        <m:r>
                          <a:rPr lang="en-US" altLang="zh-TW" i="1">
                            <a:latin typeface="Cambria Math"/>
                            <a:ea typeface="Cambria Math" pitchFamily="18" charset="0"/>
                          </a:rPr>
                          <m:t>41</m:t>
                        </m:r>
                      </m:sup>
                    </m:sSup>
                  </m:oMath>
                </a14:m>
                <a:r>
                  <a:rPr lang="en-US" altLang="zh-TW" dirty="0">
                    <a:latin typeface="Cambria Math" pitchFamily="18" charset="0"/>
                    <a:ea typeface="Cambria Math" pitchFamily="18" charset="0"/>
                  </a:rPr>
                  <a:t>erg/s  (HLX</a:t>
                </a:r>
                <a:r>
                  <a:rPr lang="en-US" altLang="zh-TW" dirty="0" smtClean="0">
                    <a:latin typeface="Cambria Math" pitchFamily="18" charset="0"/>
                    <a:ea typeface="Cambria Math" pitchFamily="18" charset="0"/>
                  </a:rPr>
                  <a:t>)</a:t>
                </a:r>
                <a:endParaRPr lang="zh-TW" altLang="en-US" dirty="0">
                  <a:latin typeface="Cambria Math" pitchFamily="18" charset="0"/>
                  <a:ea typeface="Cambria Math"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252743" y="2544492"/>
                <a:ext cx="6545831" cy="397416"/>
              </a:xfrm>
              <a:prstGeom prst="rect">
                <a:avLst/>
              </a:prstGeom>
              <a:blipFill rotWithShape="1">
                <a:blip r:embed="rId3"/>
                <a:stretch>
                  <a:fillRect l="-650" b="-15714"/>
                </a:stretch>
              </a:blipFill>
              <a:ln w="25400">
                <a:solidFill>
                  <a:srgbClr val="0000FF"/>
                </a:solidFill>
              </a:ln>
            </p:spPr>
            <p:txBody>
              <a:bodyPr/>
              <a:lstStyle/>
              <a:p>
                <a:r>
                  <a:rPr lang="zh-TW" altLang="en-US">
                    <a:noFill/>
                  </a:rPr>
                  <a:t> </a:t>
                </a:r>
              </a:p>
            </p:txBody>
          </p:sp>
        </mc:Fallback>
      </mc:AlternateContent>
      <p:grpSp>
        <p:nvGrpSpPr>
          <p:cNvPr id="23" name="Group 22"/>
          <p:cNvGrpSpPr/>
          <p:nvPr/>
        </p:nvGrpSpPr>
        <p:grpSpPr>
          <a:xfrm>
            <a:off x="1084301" y="2941908"/>
            <a:ext cx="6858000" cy="939000"/>
            <a:chOff x="1084301" y="2941908"/>
            <a:chExt cx="6858000" cy="939000"/>
          </a:xfrm>
        </p:grpSpPr>
        <mc:AlternateContent xmlns:mc="http://schemas.openxmlformats.org/markup-compatibility/2006" xmlns:a14="http://schemas.microsoft.com/office/drawing/2010/main">
          <mc:Choice Requires="a14">
            <p:sp>
              <p:nvSpPr>
                <p:cNvPr id="6" name="TextBox 5"/>
                <p:cNvSpPr txBox="1"/>
                <p:nvPr/>
              </p:nvSpPr>
              <p:spPr>
                <a:xfrm>
                  <a:off x="1084301" y="3505741"/>
                  <a:ext cx="6858000" cy="375167"/>
                </a:xfrm>
                <a:prstGeom prst="rect">
                  <a:avLst/>
                </a:prstGeom>
                <a:noFill/>
                <a:ln w="25400">
                  <a:solidFill>
                    <a:srgbClr val="0000FF"/>
                  </a:solidFill>
                </a:ln>
              </p:spPr>
              <p:txBody>
                <a:bodyPr wrap="square" rtlCol="0">
                  <a:spAutoFit/>
                </a:bodyPr>
                <a:lstStyle/>
                <a:p>
                  <a:r>
                    <a:rPr lang="en-US" altLang="zh-TW" dirty="0" smtClean="0">
                      <a:latin typeface="Cambria Math" pitchFamily="18" charset="0"/>
                      <a:ea typeface="Cambria Math" pitchFamily="18" charset="0"/>
                    </a:rPr>
                    <a:t>Assuming </a:t>
                  </a:r>
                  <a:r>
                    <a:rPr lang="en-US" altLang="zh-TW" dirty="0" err="1" smtClean="0">
                      <a:latin typeface="Cambria Math" pitchFamily="18" charset="0"/>
                      <a:ea typeface="Cambria Math" pitchFamily="18" charset="0"/>
                    </a:rPr>
                    <a:t>Eddington</a:t>
                  </a:r>
                  <a:r>
                    <a:rPr lang="en-US" altLang="zh-TW" dirty="0" smtClean="0">
                      <a:latin typeface="Cambria Math" pitchFamily="18" charset="0"/>
                      <a:ea typeface="Cambria Math" pitchFamily="18" charset="0"/>
                    </a:rPr>
                    <a:t> luminosity, they must be at least 30~3000 </a:t>
                  </a:r>
                  <a14:m>
                    <m:oMath xmlns:m="http://schemas.openxmlformats.org/officeDocument/2006/math">
                      <m:sSub>
                        <m:sSubPr>
                          <m:ctrlPr>
                            <a:rPr lang="en-US" altLang="zh-TW" i="1">
                              <a:latin typeface="Cambria Math"/>
                              <a:ea typeface="Cambria Math" pitchFamily="18" charset="0"/>
                            </a:rPr>
                          </m:ctrlPr>
                        </m:sSubPr>
                        <m:e>
                          <m:r>
                            <a:rPr lang="en-US" altLang="zh-TW" i="1">
                              <a:latin typeface="Cambria Math"/>
                              <a:ea typeface="Cambria Math" pitchFamily="18" charset="0"/>
                            </a:rPr>
                            <m:t>𝑀</m:t>
                          </m:r>
                        </m:e>
                        <m:sub>
                          <m:r>
                            <a:rPr lang="en-US" altLang="zh-TW" i="1">
                              <a:latin typeface="Cambria Math"/>
                              <a:ea typeface="Cambria Math"/>
                            </a:rPr>
                            <m:t>⨀</m:t>
                          </m:r>
                        </m:sub>
                      </m:sSub>
                    </m:oMath>
                  </a14:m>
                  <a:endParaRPr lang="zh-TW" altLang="en-US" dirty="0">
                    <a:latin typeface="Cambria Math" pitchFamily="18" charset="0"/>
                    <a:ea typeface="Cambria Math"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084301" y="3505741"/>
                  <a:ext cx="6858000" cy="375167"/>
                </a:xfrm>
                <a:prstGeom prst="rect">
                  <a:avLst/>
                </a:prstGeom>
                <a:blipFill rotWithShape="1">
                  <a:blip r:embed="rId4"/>
                  <a:stretch>
                    <a:fillRect l="-620" t="-6061" b="-16667"/>
                  </a:stretch>
                </a:blipFill>
                <a:ln w="25400">
                  <a:solidFill>
                    <a:srgbClr val="0000FF"/>
                  </a:solidFill>
                </a:ln>
              </p:spPr>
              <p:txBody>
                <a:bodyPr/>
                <a:lstStyle/>
                <a:p>
                  <a:r>
                    <a:rPr lang="zh-TW" altLang="en-US">
                      <a:noFill/>
                    </a:rPr>
                    <a:t> </a:t>
                  </a:r>
                </a:p>
              </p:txBody>
            </p:sp>
          </mc:Fallback>
        </mc:AlternateContent>
        <p:cxnSp>
          <p:nvCxnSpPr>
            <p:cNvPr id="11" name="Straight Connector 10"/>
            <p:cNvCxnSpPr>
              <a:stCxn id="8" idx="2"/>
              <a:endCxn id="6" idx="0"/>
            </p:cNvCxnSpPr>
            <p:nvPr/>
          </p:nvCxnSpPr>
          <p:spPr>
            <a:xfrm flipH="1">
              <a:off x="4513301" y="2941908"/>
              <a:ext cx="12358" cy="563833"/>
            </a:xfrm>
            <a:prstGeom prst="lin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1096660" y="3880908"/>
            <a:ext cx="6858000" cy="1284884"/>
            <a:chOff x="1096660" y="3880908"/>
            <a:chExt cx="6858000" cy="1284884"/>
          </a:xfrm>
        </p:grpSpPr>
        <mc:AlternateContent xmlns:mc="http://schemas.openxmlformats.org/markup-compatibility/2006" xmlns:a14="http://schemas.microsoft.com/office/drawing/2010/main">
          <mc:Choice Requires="a14">
            <p:sp>
              <p:nvSpPr>
                <p:cNvPr id="9" name="TextBox 8"/>
                <p:cNvSpPr txBox="1"/>
                <p:nvPr/>
              </p:nvSpPr>
              <p:spPr>
                <a:xfrm>
                  <a:off x="1096660" y="4495800"/>
                  <a:ext cx="6858000" cy="669992"/>
                </a:xfrm>
                <a:prstGeom prst="rect">
                  <a:avLst/>
                </a:prstGeom>
                <a:noFill/>
                <a:ln w="25400">
                  <a:solidFill>
                    <a:srgbClr val="0000FF"/>
                  </a:solidFill>
                </a:ln>
              </p:spPr>
              <p:txBody>
                <a:bodyPr wrap="square" rtlCol="0">
                  <a:spAutoFit/>
                </a:bodyPr>
                <a:lstStyle/>
                <a:p>
                  <a:r>
                    <a:rPr lang="en-US" altLang="zh-TW" dirty="0" smtClean="0">
                      <a:latin typeface="Cambria Math" pitchFamily="18" charset="0"/>
                      <a:ea typeface="Cambria Math" pitchFamily="18" charset="0"/>
                    </a:rPr>
                    <a:t>Assuming more realistic 10-30% </a:t>
                  </a:r>
                  <a:r>
                    <a:rPr lang="en-US" altLang="zh-TW" dirty="0" err="1">
                      <a:latin typeface="Cambria Math" pitchFamily="18" charset="0"/>
                      <a:ea typeface="Cambria Math" pitchFamily="18" charset="0"/>
                    </a:rPr>
                    <a:t>E</a:t>
                  </a:r>
                  <a:r>
                    <a:rPr lang="en-US" altLang="zh-TW" dirty="0" err="1" smtClean="0">
                      <a:latin typeface="Cambria Math" pitchFamily="18" charset="0"/>
                      <a:ea typeface="Cambria Math" pitchFamily="18" charset="0"/>
                    </a:rPr>
                    <a:t>ddington</a:t>
                  </a:r>
                  <a:r>
                    <a:rPr lang="en-US" altLang="zh-TW" dirty="0" smtClean="0">
                      <a:latin typeface="Cambria Math" pitchFamily="18" charset="0"/>
                      <a:ea typeface="Cambria Math" pitchFamily="18" charset="0"/>
                    </a:rPr>
                    <a:t> luminosity, mass range would be </a:t>
                  </a:r>
                  <a14:m>
                    <m:oMath xmlns:m="http://schemas.openxmlformats.org/officeDocument/2006/math">
                      <m:sSup>
                        <m:sSupPr>
                          <m:ctrlPr>
                            <a:rPr lang="en-US" altLang="zh-TW" i="1">
                              <a:latin typeface="Cambria Math"/>
                              <a:ea typeface="Cambria Math" pitchFamily="18" charset="0"/>
                            </a:rPr>
                          </m:ctrlPr>
                        </m:sSupPr>
                        <m:e>
                          <m:r>
                            <a:rPr lang="en-US" altLang="zh-TW" i="1">
                              <a:latin typeface="Cambria Math"/>
                              <a:ea typeface="Cambria Math" pitchFamily="18" charset="0"/>
                            </a:rPr>
                            <m:t>10</m:t>
                          </m:r>
                        </m:e>
                        <m:sup>
                          <m:r>
                            <a:rPr lang="en-US" altLang="zh-TW" b="0" i="1" smtClean="0">
                              <a:latin typeface="Cambria Math"/>
                              <a:ea typeface="Cambria Math" pitchFamily="18" charset="0"/>
                            </a:rPr>
                            <m:t>2</m:t>
                          </m:r>
                        </m:sup>
                      </m:sSup>
                      <m:r>
                        <a:rPr lang="en-US" altLang="zh-TW" i="1">
                          <a:latin typeface="Cambria Math"/>
                          <a:ea typeface="Cambria Math" pitchFamily="18" charset="0"/>
                        </a:rPr>
                        <m:t> </m:t>
                      </m:r>
                    </m:oMath>
                  </a14:m>
                  <a:r>
                    <a:rPr lang="en-US" altLang="zh-TW" dirty="0" smtClean="0">
                      <a:latin typeface="Cambria Math" pitchFamily="18" charset="0"/>
                      <a:ea typeface="Cambria Math" pitchFamily="18" charset="0"/>
                    </a:rPr>
                    <a:t>~</a:t>
                  </a:r>
                  <a:r>
                    <a:rPr lang="en-US" altLang="zh-TW" dirty="0">
                      <a:ea typeface="Cambria Math" pitchFamily="18" charset="0"/>
                    </a:rPr>
                    <a:t> </a:t>
                  </a:r>
                  <a14:m>
                    <m:oMath xmlns:m="http://schemas.openxmlformats.org/officeDocument/2006/math">
                      <m:sSup>
                        <m:sSupPr>
                          <m:ctrlPr>
                            <a:rPr lang="en-US" altLang="zh-TW" i="1">
                              <a:latin typeface="Cambria Math"/>
                              <a:ea typeface="Cambria Math" pitchFamily="18" charset="0"/>
                            </a:rPr>
                          </m:ctrlPr>
                        </m:sSupPr>
                        <m:e>
                          <m:r>
                            <a:rPr lang="en-US" altLang="zh-TW" i="1">
                              <a:latin typeface="Cambria Math"/>
                              <a:ea typeface="Cambria Math" pitchFamily="18" charset="0"/>
                            </a:rPr>
                            <m:t>10</m:t>
                          </m:r>
                        </m:e>
                        <m:sup>
                          <m:r>
                            <a:rPr lang="en-US" altLang="zh-TW" i="1">
                              <a:latin typeface="Cambria Math"/>
                              <a:ea typeface="Cambria Math" pitchFamily="18" charset="0"/>
                            </a:rPr>
                            <m:t>4</m:t>
                          </m:r>
                        </m:sup>
                      </m:sSup>
                    </m:oMath>
                  </a14:m>
                  <a:r>
                    <a:rPr lang="en-US" altLang="zh-TW" dirty="0">
                      <a:ea typeface="Cambria Math" pitchFamily="18" charset="0"/>
                    </a:rPr>
                    <a:t> </a:t>
                  </a:r>
                  <a14:m>
                    <m:oMath xmlns:m="http://schemas.openxmlformats.org/officeDocument/2006/math">
                      <m:sSub>
                        <m:sSubPr>
                          <m:ctrlPr>
                            <a:rPr lang="en-US" altLang="zh-TW" i="1">
                              <a:latin typeface="Cambria Math"/>
                              <a:ea typeface="Cambria Math" pitchFamily="18" charset="0"/>
                            </a:rPr>
                          </m:ctrlPr>
                        </m:sSubPr>
                        <m:e>
                          <m:r>
                            <a:rPr lang="en-US" altLang="zh-TW" i="1">
                              <a:latin typeface="Cambria Math"/>
                              <a:ea typeface="Cambria Math" pitchFamily="18" charset="0"/>
                            </a:rPr>
                            <m:t>𝑀</m:t>
                          </m:r>
                        </m:e>
                        <m:sub>
                          <m:r>
                            <a:rPr lang="en-US" altLang="zh-TW" i="1">
                              <a:latin typeface="Cambria Math"/>
                              <a:ea typeface="Cambria Math"/>
                            </a:rPr>
                            <m:t>⨀</m:t>
                          </m:r>
                        </m:sub>
                      </m:sSub>
                    </m:oMath>
                  </a14:m>
                  <a:r>
                    <a:rPr lang="en-US" altLang="zh-TW" dirty="0" smtClean="0">
                      <a:latin typeface="Cambria Math" pitchFamily="18" charset="0"/>
                      <a:ea typeface="Cambria Math" pitchFamily="18" charset="0"/>
                    </a:rPr>
                    <a:t>, right where we expect IMBHs to be.</a:t>
                  </a:r>
                  <a:endParaRPr lang="zh-TW" altLang="en-US" dirty="0">
                    <a:latin typeface="Cambria Math" pitchFamily="18" charset="0"/>
                    <a:ea typeface="Cambria Math"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096660" y="4495800"/>
                  <a:ext cx="6858000" cy="669992"/>
                </a:xfrm>
                <a:prstGeom prst="rect">
                  <a:avLst/>
                </a:prstGeom>
                <a:blipFill rotWithShape="1">
                  <a:blip r:embed="rId5"/>
                  <a:stretch>
                    <a:fillRect l="-620" t="-3540" b="-7080"/>
                  </a:stretch>
                </a:blipFill>
                <a:ln w="25400">
                  <a:solidFill>
                    <a:srgbClr val="0000FF"/>
                  </a:solidFill>
                </a:ln>
              </p:spPr>
              <p:txBody>
                <a:bodyPr/>
                <a:lstStyle/>
                <a:p>
                  <a:r>
                    <a:rPr lang="zh-TW" altLang="en-US">
                      <a:noFill/>
                    </a:rPr>
                    <a:t> </a:t>
                  </a:r>
                </a:p>
              </p:txBody>
            </p:sp>
          </mc:Fallback>
        </mc:AlternateContent>
        <p:cxnSp>
          <p:nvCxnSpPr>
            <p:cNvPr id="13" name="Straight Connector 12"/>
            <p:cNvCxnSpPr>
              <a:stCxn id="6" idx="2"/>
              <a:endCxn id="9" idx="0"/>
            </p:cNvCxnSpPr>
            <p:nvPr/>
          </p:nvCxnSpPr>
          <p:spPr>
            <a:xfrm>
              <a:off x="4513301" y="3880908"/>
              <a:ext cx="12359" cy="614892"/>
            </a:xfrm>
            <a:prstGeom prst="lin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7114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zh-TW" dirty="0" smtClean="0"/>
              <a:t>ULXs—Early observations</a:t>
            </a:r>
            <a:endParaRPr lang="zh-TW" altLang="en-US" dirty="0"/>
          </a:p>
        </p:txBody>
      </p:sp>
      <mc:AlternateContent xmlns:mc="http://schemas.openxmlformats.org/markup-compatibility/2006" xmlns:a14="http://schemas.microsoft.com/office/drawing/2010/main">
        <mc:Choice Requires="a14">
          <p:sp>
            <p:nvSpPr>
              <p:cNvPr id="4" name="TextBox 3"/>
              <p:cNvSpPr txBox="1"/>
              <p:nvPr/>
            </p:nvSpPr>
            <p:spPr>
              <a:xfrm>
                <a:off x="576649" y="1075044"/>
                <a:ext cx="8070927" cy="369332"/>
              </a:xfrm>
              <a:prstGeom prst="rect">
                <a:avLst/>
              </a:prstGeom>
              <a:noFill/>
              <a:ln w="25400">
                <a:solidFill>
                  <a:srgbClr val="0000FF"/>
                </a:solidFill>
              </a:ln>
            </p:spPr>
            <p:txBody>
              <a:bodyPr wrap="none" rtlCol="0">
                <a:spAutoFit/>
              </a:bodyPr>
              <a:lstStyle/>
              <a:p>
                <a:r>
                  <a:rPr lang="en-US" altLang="zh-TW" dirty="0" smtClean="0">
                    <a:latin typeface="Cambria Math" pitchFamily="18" charset="0"/>
                    <a:ea typeface="Cambria Math" pitchFamily="18" charset="0"/>
                  </a:rPr>
                  <a:t>1981: </a:t>
                </a:r>
                <a:r>
                  <a:rPr lang="en-US" altLang="zh-TW" dirty="0">
                    <a:latin typeface="Cambria Math" pitchFamily="18" charset="0"/>
                    <a:ea typeface="Cambria Math" pitchFamily="18" charset="0"/>
                  </a:rPr>
                  <a:t>Several non-nuclear sources in spiral </a:t>
                </a:r>
                <a:r>
                  <a:rPr lang="en-US" altLang="zh-TW" dirty="0" smtClean="0">
                    <a:latin typeface="Cambria Math" pitchFamily="18" charset="0"/>
                    <a:ea typeface="Cambria Math" pitchFamily="18" charset="0"/>
                  </a:rPr>
                  <a:t>arm </a:t>
                </a:r>
                <a:r>
                  <a:rPr lang="en-US" altLang="zh-TW" dirty="0">
                    <a:latin typeface="Cambria Math" pitchFamily="18" charset="0"/>
                    <a:ea typeface="Cambria Math" pitchFamily="18" charset="0"/>
                  </a:rPr>
                  <a:t>with</a:t>
                </a:r>
                <a:r>
                  <a:rPr lang="en-US" altLang="zh-TW" dirty="0" smtClean="0">
                    <a:latin typeface="Cambria Math" pitchFamily="18" charset="0"/>
                    <a:ea typeface="Cambria Math" pitchFamily="18" charset="0"/>
                  </a:rPr>
                  <a:t> </a:t>
                </a:r>
                <a14:m>
                  <m:oMath xmlns:m="http://schemas.openxmlformats.org/officeDocument/2006/math">
                    <m:sSubSup>
                      <m:sSubSupPr>
                        <m:ctrlPr>
                          <a:rPr lang="en-US" altLang="zh-TW" i="1">
                            <a:latin typeface="Cambria Math"/>
                            <a:ea typeface="Cambria Math" pitchFamily="18" charset="0"/>
                          </a:rPr>
                        </m:ctrlPr>
                      </m:sSubSupPr>
                      <m:e>
                        <m:r>
                          <a:rPr lang="en-US" altLang="zh-TW" i="1">
                            <a:latin typeface="Cambria Math"/>
                            <a:ea typeface="Cambria Math" pitchFamily="18" charset="0"/>
                          </a:rPr>
                          <m:t>𝐿</m:t>
                        </m:r>
                      </m:e>
                      <m:sub>
                        <m:r>
                          <a:rPr lang="en-US" altLang="zh-TW" i="1">
                            <a:latin typeface="Cambria Math"/>
                            <a:ea typeface="Cambria Math" pitchFamily="18" charset="0"/>
                          </a:rPr>
                          <m:t>𝑋</m:t>
                        </m:r>
                      </m:sub>
                      <m:sup/>
                    </m:sSubSup>
                  </m:oMath>
                </a14:m>
                <a:r>
                  <a:rPr lang="en-US" altLang="zh-TW" dirty="0" smtClean="0">
                    <a:latin typeface="Cambria Math" pitchFamily="18" charset="0"/>
                    <a:ea typeface="Cambria Math" pitchFamily="18" charset="0"/>
                  </a:rPr>
                  <a:t>&gt;</a:t>
                </a:r>
                <a:r>
                  <a:rPr lang="en-US" altLang="zh-TW" dirty="0">
                    <a:ea typeface="Cambria Math" pitchFamily="18" charset="0"/>
                  </a:rPr>
                  <a:t> </a:t>
                </a:r>
                <a14:m>
                  <m:oMath xmlns:m="http://schemas.openxmlformats.org/officeDocument/2006/math">
                    <m:sSup>
                      <m:sSupPr>
                        <m:ctrlPr>
                          <a:rPr lang="en-US" altLang="zh-TW" i="1">
                            <a:latin typeface="Cambria Math"/>
                            <a:ea typeface="Cambria Math" pitchFamily="18" charset="0"/>
                          </a:rPr>
                        </m:ctrlPr>
                      </m:sSupPr>
                      <m:e>
                        <m:r>
                          <a:rPr lang="en-US" altLang="zh-TW" i="1">
                            <a:latin typeface="Cambria Math"/>
                            <a:ea typeface="Cambria Math" pitchFamily="18" charset="0"/>
                          </a:rPr>
                          <m:t>10</m:t>
                        </m:r>
                      </m:e>
                      <m:sup>
                        <m:r>
                          <a:rPr lang="en-US" altLang="zh-TW" i="1">
                            <a:latin typeface="Cambria Math"/>
                            <a:ea typeface="Cambria Math" pitchFamily="18" charset="0"/>
                          </a:rPr>
                          <m:t>39</m:t>
                        </m:r>
                      </m:sup>
                    </m:sSup>
                  </m:oMath>
                </a14:m>
                <a:r>
                  <a:rPr lang="en-US" altLang="zh-TW" dirty="0" smtClean="0">
                    <a:latin typeface="Cambria Math" pitchFamily="18" charset="0"/>
                    <a:ea typeface="Cambria Math" pitchFamily="18" charset="0"/>
                  </a:rPr>
                  <a:t>erg/s were found.</a:t>
                </a:r>
              </a:p>
            </p:txBody>
          </p:sp>
        </mc:Choice>
        <mc:Fallback xmlns="">
          <p:sp>
            <p:nvSpPr>
              <p:cNvPr id="4" name="TextBox 3"/>
              <p:cNvSpPr txBox="1">
                <a:spLocks noRot="1" noChangeAspect="1" noMove="1" noResize="1" noEditPoints="1" noAdjustHandles="1" noChangeArrowheads="1" noChangeShapeType="1" noTextEdit="1"/>
              </p:cNvSpPr>
              <p:nvPr/>
            </p:nvSpPr>
            <p:spPr>
              <a:xfrm>
                <a:off x="576649" y="1075044"/>
                <a:ext cx="8070927" cy="369332"/>
              </a:xfrm>
              <a:prstGeom prst="rect">
                <a:avLst/>
              </a:prstGeom>
              <a:blipFill rotWithShape="1">
                <a:blip r:embed="rId2"/>
                <a:stretch>
                  <a:fillRect l="-527" t="-7692" r="-151" b="-16923"/>
                </a:stretch>
              </a:blipFill>
              <a:ln w="25400">
                <a:solidFill>
                  <a:srgbClr val="0000FF"/>
                </a:solidFill>
              </a:ln>
            </p:spPr>
            <p:txBody>
              <a:bodyPr/>
              <a:lstStyle/>
              <a:p>
                <a:r>
                  <a:rPr lang="zh-TW" altLang="en-US">
                    <a:noFill/>
                  </a:rPr>
                  <a:t> </a:t>
                </a:r>
              </a:p>
            </p:txBody>
          </p:sp>
        </mc:Fallback>
      </mc:AlternateContent>
      <p:grpSp>
        <p:nvGrpSpPr>
          <p:cNvPr id="24" name="Group 23"/>
          <p:cNvGrpSpPr/>
          <p:nvPr/>
        </p:nvGrpSpPr>
        <p:grpSpPr>
          <a:xfrm>
            <a:off x="457200" y="1444376"/>
            <a:ext cx="4049955" cy="1291621"/>
            <a:chOff x="457200" y="1444376"/>
            <a:chExt cx="4049955" cy="1291621"/>
          </a:xfrm>
        </p:grpSpPr>
        <p:sp>
          <p:nvSpPr>
            <p:cNvPr id="8" name="TextBox 7"/>
            <p:cNvSpPr txBox="1"/>
            <p:nvPr/>
          </p:nvSpPr>
          <p:spPr>
            <a:xfrm>
              <a:off x="457200" y="1812667"/>
              <a:ext cx="4049955" cy="923330"/>
            </a:xfrm>
            <a:prstGeom prst="rect">
              <a:avLst/>
            </a:prstGeom>
            <a:noFill/>
            <a:ln w="25400">
              <a:solidFill>
                <a:srgbClr val="0000FF"/>
              </a:solidFill>
            </a:ln>
          </p:spPr>
          <p:txBody>
            <a:bodyPr wrap="none" rtlCol="0">
              <a:spAutoFit/>
            </a:bodyPr>
            <a:lstStyle/>
            <a:p>
              <a:r>
                <a:rPr lang="en-US" altLang="zh-TW" dirty="0" smtClean="0">
                  <a:latin typeface="Cambria Math" pitchFamily="18" charset="0"/>
                  <a:ea typeface="Cambria Math" pitchFamily="18" charset="0"/>
                </a:rPr>
                <a:t>1990s: ROSAT found that…</a:t>
              </a:r>
            </a:p>
            <a:p>
              <a:r>
                <a:rPr lang="en-US" altLang="zh-TW" dirty="0" smtClean="0">
                  <a:latin typeface="Cambria Math" pitchFamily="18" charset="0"/>
                  <a:ea typeface="Cambria Math" pitchFamily="18" charset="0"/>
                </a:rPr>
                <a:t>1 in every 5 galaxies had a ULX, and</a:t>
              </a:r>
            </a:p>
            <a:p>
              <a:r>
                <a:rPr lang="en-US" altLang="zh-TW" dirty="0" smtClean="0">
                  <a:latin typeface="Cambria Math" pitchFamily="18" charset="0"/>
                  <a:ea typeface="Cambria Math" pitchFamily="18" charset="0"/>
                </a:rPr>
                <a:t>5-10 in each starburst galaxy observed </a:t>
              </a:r>
            </a:p>
          </p:txBody>
        </p:sp>
        <p:cxnSp>
          <p:nvCxnSpPr>
            <p:cNvPr id="14" name="Straight Connector 13"/>
            <p:cNvCxnSpPr/>
            <p:nvPr/>
          </p:nvCxnSpPr>
          <p:spPr>
            <a:xfrm>
              <a:off x="2667000" y="1444376"/>
              <a:ext cx="0" cy="368291"/>
            </a:xfrm>
            <a:prstGeom prst="lin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029200" y="1444376"/>
            <a:ext cx="3810000" cy="1527424"/>
            <a:chOff x="5029200" y="1444376"/>
            <a:chExt cx="3810000" cy="1527424"/>
          </a:xfrm>
        </p:grpSpPr>
        <p:grpSp>
          <p:nvGrpSpPr>
            <p:cNvPr id="10" name="Group 9"/>
            <p:cNvGrpSpPr/>
            <p:nvPr/>
          </p:nvGrpSpPr>
          <p:grpSpPr>
            <a:xfrm>
              <a:off x="5029200" y="1752600"/>
              <a:ext cx="3810000" cy="1219200"/>
              <a:chOff x="5029200" y="1600200"/>
              <a:chExt cx="3810000" cy="1219200"/>
            </a:xfrm>
          </p:grpSpPr>
          <p:sp>
            <p:nvSpPr>
              <p:cNvPr id="5" name="TextBox 4"/>
              <p:cNvSpPr txBox="1"/>
              <p:nvPr/>
            </p:nvSpPr>
            <p:spPr>
              <a:xfrm>
                <a:off x="5486400" y="1752600"/>
                <a:ext cx="1732975" cy="369332"/>
              </a:xfrm>
              <a:prstGeom prst="rect">
                <a:avLst/>
              </a:prstGeom>
              <a:noFill/>
              <a:ln w="25400">
                <a:solidFill>
                  <a:srgbClr val="0000FF"/>
                </a:solidFill>
              </a:ln>
            </p:spPr>
            <p:txBody>
              <a:bodyPr wrap="none" rtlCol="0">
                <a:spAutoFit/>
              </a:bodyPr>
              <a:lstStyle/>
              <a:p>
                <a:r>
                  <a:rPr lang="en-US" altLang="zh-TW" dirty="0" smtClean="0">
                    <a:latin typeface="Cambria Math" pitchFamily="18" charset="0"/>
                    <a:ea typeface="Cambria Math" pitchFamily="18" charset="0"/>
                  </a:rPr>
                  <a:t>Single sources ?</a:t>
                </a:r>
              </a:p>
            </p:txBody>
          </p:sp>
          <p:sp>
            <p:nvSpPr>
              <p:cNvPr id="6" name="TextBox 5"/>
              <p:cNvSpPr txBox="1"/>
              <p:nvPr/>
            </p:nvSpPr>
            <p:spPr>
              <a:xfrm>
                <a:off x="7457968" y="1752600"/>
                <a:ext cx="993990" cy="369332"/>
              </a:xfrm>
              <a:prstGeom prst="rect">
                <a:avLst/>
              </a:prstGeom>
              <a:noFill/>
              <a:ln w="25400">
                <a:solidFill>
                  <a:srgbClr val="0000FF"/>
                </a:solidFill>
              </a:ln>
            </p:spPr>
            <p:txBody>
              <a:bodyPr wrap="none" rtlCol="0">
                <a:spAutoFit/>
              </a:bodyPr>
              <a:lstStyle/>
              <a:p>
                <a:r>
                  <a:rPr lang="en-US" altLang="zh-TW" dirty="0" smtClean="0">
                    <a:latin typeface="Cambria Math" pitchFamily="18" charset="0"/>
                    <a:ea typeface="Cambria Math" pitchFamily="18" charset="0"/>
                  </a:rPr>
                  <a:t>Groups?</a:t>
                </a:r>
              </a:p>
            </p:txBody>
          </p:sp>
          <p:sp>
            <p:nvSpPr>
              <p:cNvPr id="7" name="TextBox 6"/>
              <p:cNvSpPr txBox="1"/>
              <p:nvPr/>
            </p:nvSpPr>
            <p:spPr>
              <a:xfrm>
                <a:off x="5312005" y="2264381"/>
                <a:ext cx="3383033" cy="369332"/>
              </a:xfrm>
              <a:prstGeom prst="rect">
                <a:avLst/>
              </a:prstGeom>
              <a:noFill/>
              <a:ln w="25400">
                <a:solidFill>
                  <a:srgbClr val="0000FF"/>
                </a:solidFill>
              </a:ln>
            </p:spPr>
            <p:txBody>
              <a:bodyPr wrap="square" rtlCol="0">
                <a:spAutoFit/>
              </a:bodyPr>
              <a:lstStyle/>
              <a:p>
                <a:r>
                  <a:rPr lang="en-US" altLang="zh-TW" dirty="0" smtClean="0">
                    <a:latin typeface="Cambria Math" pitchFamily="18" charset="0"/>
                    <a:ea typeface="Cambria Math" pitchFamily="18" charset="0"/>
                  </a:rPr>
                  <a:t>Expanding Supernova remnants?</a:t>
                </a:r>
              </a:p>
            </p:txBody>
          </p:sp>
          <p:sp>
            <p:nvSpPr>
              <p:cNvPr id="9" name="Rectangle 8"/>
              <p:cNvSpPr/>
              <p:nvPr/>
            </p:nvSpPr>
            <p:spPr>
              <a:xfrm>
                <a:off x="5029200" y="1600200"/>
                <a:ext cx="3810000" cy="1219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cxnSp>
          <p:nvCxnSpPr>
            <p:cNvPr id="18" name="Straight Connector 17"/>
            <p:cNvCxnSpPr/>
            <p:nvPr/>
          </p:nvCxnSpPr>
          <p:spPr>
            <a:xfrm>
              <a:off x="6352887" y="1444376"/>
              <a:ext cx="0" cy="308224"/>
            </a:xfrm>
            <a:prstGeom prst="lin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240909" y="2735997"/>
            <a:ext cx="8762999" cy="1817132"/>
            <a:chOff x="240909" y="2735997"/>
            <a:chExt cx="8762999" cy="1817132"/>
          </a:xfrm>
        </p:grpSpPr>
        <p:sp>
          <p:nvSpPr>
            <p:cNvPr id="11" name="TextBox 10"/>
            <p:cNvSpPr txBox="1"/>
            <p:nvPr/>
          </p:nvSpPr>
          <p:spPr>
            <a:xfrm>
              <a:off x="240909" y="3352800"/>
              <a:ext cx="8762999" cy="1200329"/>
            </a:xfrm>
            <a:prstGeom prst="rect">
              <a:avLst/>
            </a:prstGeom>
            <a:noFill/>
            <a:ln w="25400">
              <a:solidFill>
                <a:srgbClr val="0000FF"/>
              </a:solidFill>
            </a:ln>
          </p:spPr>
          <p:txBody>
            <a:bodyPr wrap="square" rtlCol="0">
              <a:spAutoFit/>
            </a:bodyPr>
            <a:lstStyle/>
            <a:p>
              <a:r>
                <a:rPr lang="en-US" altLang="zh-TW" dirty="0" smtClean="0">
                  <a:latin typeface="Cambria Math" pitchFamily="18" charset="0"/>
                  <a:ea typeface="Cambria Math" pitchFamily="18" charset="0"/>
                </a:rPr>
                <a:t>1999: using ASCA, X-1 in M82 was found to vary by up to a factor of four, confirming that this bright source was indeed a </a:t>
              </a:r>
              <a:r>
                <a:rPr lang="en-US" altLang="zh-TW" b="1" i="1" dirty="0" smtClean="0">
                  <a:latin typeface="Cambria Math" pitchFamily="18" charset="0"/>
                  <a:ea typeface="Cambria Math" pitchFamily="18" charset="0"/>
                </a:rPr>
                <a:t>single object.</a:t>
              </a:r>
            </a:p>
            <a:p>
              <a:r>
                <a:rPr lang="en-US" altLang="zh-TW" dirty="0" smtClean="0">
                  <a:latin typeface="Cambria Math" pitchFamily="18" charset="0"/>
                  <a:ea typeface="Cambria Math" pitchFamily="18" charset="0"/>
                </a:rPr>
                <a:t>*Over half of ULXs are known to be variable, ruling out the multiple source or SNR hypothesis.</a:t>
              </a:r>
            </a:p>
          </p:txBody>
        </p:sp>
        <p:cxnSp>
          <p:nvCxnSpPr>
            <p:cNvPr id="16" name="Straight Connector 15"/>
            <p:cNvCxnSpPr/>
            <p:nvPr/>
          </p:nvCxnSpPr>
          <p:spPr>
            <a:xfrm>
              <a:off x="2819400" y="2735997"/>
              <a:ext cx="0" cy="616803"/>
            </a:xfrm>
            <a:prstGeom prst="line">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6477000" y="2971800"/>
              <a:ext cx="0" cy="381000"/>
            </a:xfrm>
            <a:prstGeom prst="line">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309170" y="4876800"/>
            <a:ext cx="8626475" cy="1768733"/>
            <a:chOff x="309170" y="4876800"/>
            <a:chExt cx="8626475" cy="1768733"/>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170" y="4876800"/>
              <a:ext cx="862647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p:cNvSpPr txBox="1"/>
            <p:nvPr/>
          </p:nvSpPr>
          <p:spPr>
            <a:xfrm>
              <a:off x="7178148" y="6368534"/>
              <a:ext cx="1553630" cy="276999"/>
            </a:xfrm>
            <a:prstGeom prst="rect">
              <a:avLst/>
            </a:prstGeom>
            <a:noFill/>
            <a:ln w="25400">
              <a:noFill/>
            </a:ln>
          </p:spPr>
          <p:txBody>
            <a:bodyPr wrap="none" rtlCol="0">
              <a:spAutoFit/>
            </a:bodyPr>
            <a:lstStyle/>
            <a:p>
              <a:r>
                <a:rPr lang="en-US" altLang="zh-TW" sz="1200" dirty="0" err="1" smtClean="0">
                  <a:latin typeface="Cambria Math" pitchFamily="18" charset="0"/>
                  <a:ea typeface="Cambria Math" pitchFamily="18" charset="0"/>
                </a:rPr>
                <a:t>ApJ</a:t>
              </a:r>
              <a:r>
                <a:rPr lang="en-US" altLang="zh-TW" sz="1200" dirty="0" smtClean="0">
                  <a:latin typeface="Cambria Math" pitchFamily="18" charset="0"/>
                  <a:ea typeface="Cambria Math" pitchFamily="18" charset="0"/>
                </a:rPr>
                <a:t>, 517, L85 (1999)</a:t>
              </a:r>
              <a:endParaRPr lang="zh-TW" altLang="en-US" sz="1200" dirty="0" smtClean="0">
                <a:latin typeface="Cambria Math" pitchFamily="18" charset="0"/>
                <a:ea typeface="Cambria Math" pitchFamily="18" charset="0"/>
              </a:endParaRPr>
            </a:p>
          </p:txBody>
        </p:sp>
      </p:grpSp>
    </p:spTree>
    <p:extLst>
      <p:ext uri="{BB962C8B-B14F-4D97-AF65-F5344CB8AC3E}">
        <p14:creationId xmlns:p14="http://schemas.microsoft.com/office/powerpoint/2010/main" val="328385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altLang="zh-TW" dirty="0"/>
              <a:t>ULXs—Early observations</a:t>
            </a:r>
            <a:endParaRPr lang="zh-TW" altLang="en-US" dirty="0"/>
          </a:p>
        </p:txBody>
      </p:sp>
      <p:sp>
        <p:nvSpPr>
          <p:cNvPr id="3" name="Content Placeholder 2"/>
          <p:cNvSpPr>
            <a:spLocks noGrp="1"/>
          </p:cNvSpPr>
          <p:nvPr>
            <p:ph idx="1"/>
          </p:nvPr>
        </p:nvSpPr>
        <p:spPr>
          <a:xfrm>
            <a:off x="457200" y="1143000"/>
            <a:ext cx="8229600" cy="5410200"/>
          </a:xfrm>
        </p:spPr>
        <p:txBody>
          <a:bodyPr>
            <a:normAutofit/>
          </a:bodyPr>
          <a:lstStyle/>
          <a:p>
            <a:pPr marL="0" indent="0">
              <a:buNone/>
            </a:pPr>
            <a:endParaRPr lang="zh-TW" alt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371600"/>
            <a:ext cx="4495800" cy="338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399" y="3558746"/>
            <a:ext cx="4337381" cy="3146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5130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rgbClr val="0000FF"/>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ln w="25400">
          <a:solidFill>
            <a:srgbClr val="0000FF"/>
          </a:solidFill>
        </a:ln>
      </a:spPr>
      <a:bodyPr wrap="none" rtlCol="0">
        <a:spAutoFit/>
      </a:bodyPr>
      <a:lstStyle>
        <a:defPPr>
          <a:defRPr dirty="0" smtClean="0">
            <a:latin typeface="Cambria Math" pitchFamily="18" charset="0"/>
            <a:ea typeface="Cambria Math"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1227</TotalTime>
  <Words>2794</Words>
  <Application>Microsoft Office PowerPoint</Application>
  <PresentationFormat>On-screen Show (4:3)</PresentationFormat>
  <Paragraphs>241</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BH Astrophys. Ch4 Intermediate Mass Black Holes</vt:lpstr>
      <vt:lpstr>Outline</vt:lpstr>
      <vt:lpstr>Outline</vt:lpstr>
      <vt:lpstr>the definition</vt:lpstr>
      <vt:lpstr>Possible candidates (as of 2011)</vt:lpstr>
      <vt:lpstr>Outline</vt:lpstr>
      <vt:lpstr>ULXs—Rough estimates</vt:lpstr>
      <vt:lpstr>ULXs—Early observations</vt:lpstr>
      <vt:lpstr>ULXs—Early observations</vt:lpstr>
      <vt:lpstr>ULXs—Early observations</vt:lpstr>
      <vt:lpstr>ULXs—Temperature problem</vt:lpstr>
      <vt:lpstr>ULXs—Temperature problem</vt:lpstr>
      <vt:lpstr>ULXs—in ellipticals</vt:lpstr>
      <vt:lpstr>Outline</vt:lpstr>
      <vt:lpstr>Globular clusters—the motivation</vt:lpstr>
      <vt:lpstr>Globular clusters—the 2 massive candidates</vt:lpstr>
      <vt:lpstr>Globular clusters— another candidate</vt:lpstr>
      <vt:lpstr>Globular clusters— more problems</vt:lpstr>
      <vt:lpstr>Outline</vt:lpstr>
      <vt:lpstr>The galactic center—historical background</vt:lpstr>
      <vt:lpstr>The galactic center—the theoretical aspect</vt:lpstr>
      <vt:lpstr>The galactic center—detailed observations</vt:lpstr>
      <vt:lpstr>Outline</vt:lpstr>
      <vt:lpstr>Hard X-Ray Sources in the Galactic Bulge</vt:lpstr>
      <vt:lpstr>Hard X-Ray Sources in the Galactic Bulge</vt:lpstr>
      <vt:lpstr>Radio searches for Low-Luminosity miniquasars?</vt:lpstr>
      <vt:lpstr>Summary I don’t think I can make it any more concise here…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dc:creator>
  <cp:lastModifiedBy>Brian</cp:lastModifiedBy>
  <cp:revision>15</cp:revision>
  <dcterms:created xsi:type="dcterms:W3CDTF">2006-08-16T00:00:00Z</dcterms:created>
  <dcterms:modified xsi:type="dcterms:W3CDTF">2013-08-20T03:19:20Z</dcterms:modified>
</cp:coreProperties>
</file>